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charts/chart7.xml" ContentType="application/vnd.openxmlformats-officedocument.drawingml.chart+xml"/>
  <Override PartName="/ppt/diagrams/layout3.xml" ContentType="application/vnd.openxmlformats-officedocument.drawingml.diagramLayou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diagrams/layout2.xml" ContentType="application/vnd.openxmlformats-officedocument.drawingml.diagramLayout+xml"/>
  <Override PartName="/ppt/charts/chart10.xml" ContentType="application/vnd.openxmlformats-officedocument.drawingml.chart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charts/chart15.xml" ContentType="application/vnd.openxmlformats-officedocument.drawingml.char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0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1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03" autoAdjust="0"/>
  </p:normalViewPr>
  <p:slideViewPr>
    <p:cSldViewPr>
      <p:cViewPr varScale="1">
        <p:scale>
          <a:sx n="81" d="100"/>
          <a:sy n="81" d="100"/>
        </p:scale>
        <p:origin x="-3252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title>
      <c:tx>
        <c:rich>
          <a:bodyPr/>
          <a:lstStyle/>
          <a:p>
            <a:pPr>
              <a:defRPr/>
            </a:pPr>
            <a:r>
              <a:rPr lang="ru-RU" sz="1600" b="0" dirty="0">
                <a:latin typeface="Times New Roman" pitchFamily="18" charset="0"/>
                <a:cs typeface="Times New Roman" pitchFamily="18" charset="0"/>
              </a:rPr>
              <a:t>Численность постоянного населения (чел.)</a:t>
            </a:r>
          </a:p>
        </c:rich>
      </c:tx>
      <c:layout>
        <c:manualLayout>
          <c:xMode val="edge"/>
          <c:yMode val="edge"/>
          <c:x val="0.21125642902422609"/>
          <c:y val="3.174459594579581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Lbls>
            <c:dLbl>
              <c:idx val="1"/>
              <c:layout>
                <c:manualLayout>
                  <c:x val="-6.30958918446983E-3"/>
                  <c:y val="7.5704789735410824E-2"/>
                </c:manualLayout>
              </c:layout>
              <c:showVal val="1"/>
            </c:dLbl>
            <c:dLbl>
              <c:idx val="2"/>
              <c:layout>
                <c:manualLayout>
                  <c:x val="2.103196394823289E-3"/>
                  <c:y val="8.8322254691312552E-2"/>
                </c:manualLayout>
              </c:layout>
              <c:showVal val="1"/>
            </c:dLbl>
            <c:dLbl>
              <c:idx val="3"/>
              <c:layout>
                <c:manualLayout>
                  <c:x val="2.9444583921510701E-2"/>
                  <c:y val="4.205821651967266E-3"/>
                </c:manualLayout>
              </c:layout>
              <c:showVal val="1"/>
            </c:dLbl>
            <c:dLbl>
              <c:idx val="4"/>
              <c:layout>
                <c:manualLayout>
                  <c:x val="3.3651142317172623E-2"/>
                  <c:y val="0.13879211451491974"/>
                </c:manualLayout>
              </c:layout>
              <c:showVal val="1"/>
            </c:dLbl>
            <c:dLbl>
              <c:idx val="5"/>
              <c:layout>
                <c:manualLayout>
                  <c:x val="3.3651142317172623E-2"/>
                  <c:y val="5.046985982360723E-2"/>
                </c:manualLayout>
              </c:layout>
              <c:showVal val="1"/>
            </c:dLbl>
            <c:numFmt formatCode="#,##0" sourceLinked="0"/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23183</c:v>
                </c:pt>
                <c:pt idx="1">
                  <c:v>23304</c:v>
                </c:pt>
                <c:pt idx="2">
                  <c:v>23331</c:v>
                </c:pt>
                <c:pt idx="3">
                  <c:v>23300</c:v>
                </c:pt>
                <c:pt idx="4">
                  <c:v>23295</c:v>
                </c:pt>
                <c:pt idx="5">
                  <c:v>23293</c:v>
                </c:pt>
              </c:numCache>
            </c:numRef>
          </c:val>
        </c:ser>
        <c:shape val="pyramid"/>
        <c:axId val="79112832"/>
        <c:axId val="79114624"/>
        <c:axId val="0"/>
      </c:bar3DChart>
      <c:catAx>
        <c:axId val="7911283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79114624"/>
        <c:crosses val="autoZero"/>
        <c:auto val="1"/>
        <c:lblAlgn val="ctr"/>
        <c:lblOffset val="100"/>
      </c:catAx>
      <c:valAx>
        <c:axId val="7911462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79112832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ru-RU" sz="1800" b="0" dirty="0" smtClean="0">
                <a:latin typeface="Times New Roman" pitchFamily="18" charset="0"/>
                <a:cs typeface="Times New Roman" pitchFamily="18" charset="0"/>
              </a:rPr>
              <a:t>Объем и доля непрограммных расходов местного бюджета</a:t>
            </a:r>
            <a:endParaRPr lang="ru-RU" sz="1800" b="0" dirty="0"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5550861143131733"/>
          <c:y val="3.0794638338244602E-2"/>
        </c:manualLayout>
      </c:layout>
    </c:title>
    <c:plotArea>
      <c:layout/>
      <c:barChart>
        <c:barDir val="col"/>
        <c:grouping val="stacked"/>
        <c:ser>
          <c:idx val="0"/>
          <c:order val="0"/>
          <c:tx>
            <c:strRef>
              <c:f>'Лист1'!$B$1</c:f>
              <c:strCache>
                <c:ptCount val="1"/>
                <c:pt idx="0">
                  <c:v>Непрограммные расходы, млн. руб.</c:v>
                </c:pt>
              </c:strCache>
            </c:strRef>
          </c:tx>
          <c:dLbls>
            <c:dLbl>
              <c:idx val="4"/>
              <c:layout>
                <c:manualLayout>
                  <c:x val="8.23045267489712E-3"/>
                  <c:y val="0.11575900119454663"/>
                </c:manualLayout>
              </c:layout>
              <c:showVal val="1"/>
            </c:dLbl>
            <c:dLbl>
              <c:idx val="5"/>
              <c:layout>
                <c:manualLayout>
                  <c:x val="0"/>
                  <c:y val="-3.5780054914677999E-2"/>
                </c:manualLayout>
              </c:layout>
              <c:showVal val="1"/>
            </c:dLbl>
            <c:showVal val="1"/>
          </c:dLbls>
          <c:cat>
            <c:numRef>
              <c:f>'Лист1'!$A$2:$A$7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'Лист1'!$B$2:$B$7</c:f>
              <c:numCache>
                <c:formatCode>General</c:formatCode>
                <c:ptCount val="6"/>
                <c:pt idx="0">
                  <c:v>97.69</c:v>
                </c:pt>
                <c:pt idx="1">
                  <c:v>102.61</c:v>
                </c:pt>
                <c:pt idx="2">
                  <c:v>111.2</c:v>
                </c:pt>
                <c:pt idx="3">
                  <c:v>113.91000000000004</c:v>
                </c:pt>
                <c:pt idx="4">
                  <c:v>138.94</c:v>
                </c:pt>
                <c:pt idx="5">
                  <c:v>163.19</c:v>
                </c:pt>
              </c:numCache>
            </c:numRef>
          </c:val>
        </c:ser>
        <c:ser>
          <c:idx val="1"/>
          <c:order val="1"/>
          <c:tx>
            <c:strRef>
              <c:f>'Лист1'!$C$1</c:f>
              <c:strCache>
                <c:ptCount val="1"/>
                <c:pt idx="0">
                  <c:v>Доля непрограммных расходов, %</c:v>
                </c:pt>
              </c:strCache>
            </c:strRef>
          </c:tx>
          <c:dLbls>
            <c:dLbl>
              <c:idx val="0"/>
              <c:layout>
                <c:manualLayout>
                  <c:x val="2.05761316872428E-3"/>
                  <c:y val="-4.6303600477818722E-2"/>
                </c:manualLayout>
              </c:layout>
              <c:showVal val="1"/>
            </c:dLbl>
            <c:dLbl>
              <c:idx val="1"/>
              <c:layout>
                <c:manualLayout>
                  <c:x val="6.1728395061728392E-3"/>
                  <c:y val="-3.5780054914678075E-2"/>
                </c:manualLayout>
              </c:layout>
              <c:showVal val="1"/>
            </c:dLbl>
            <c:dLbl>
              <c:idx val="2"/>
              <c:layout>
                <c:manualLayout>
                  <c:x val="2.05761316872428E-3"/>
                  <c:y val="-3.3675345802049998E-2"/>
                </c:manualLayout>
              </c:layout>
              <c:showVal val="1"/>
            </c:dLbl>
            <c:dLbl>
              <c:idx val="3"/>
              <c:layout>
                <c:manualLayout>
                  <c:x val="-2.05761316872428E-3"/>
                  <c:y val="2.5256509351537441E-2"/>
                </c:manualLayout>
              </c:layout>
              <c:showVal val="1"/>
            </c:dLbl>
            <c:dLbl>
              <c:idx val="4"/>
              <c:layout>
                <c:manualLayout>
                  <c:x val="0"/>
                  <c:y val="-7.5769528054612414E-2"/>
                </c:manualLayout>
              </c:layout>
              <c:showVal val="1"/>
            </c:dLbl>
            <c:dLbl>
              <c:idx val="5"/>
              <c:layout>
                <c:manualLayout>
                  <c:x val="1.8518518518518528E-2"/>
                  <c:y val="-6.1036564266215544E-2"/>
                </c:manualLayout>
              </c:layout>
              <c:showVal val="1"/>
            </c:dLbl>
            <c:showVal val="1"/>
          </c:dLbls>
          <c:cat>
            <c:numRef>
              <c:f>'Лист1'!$A$2:$A$7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'Лист1'!$C$2:$C$7</c:f>
              <c:numCache>
                <c:formatCode>General</c:formatCode>
                <c:ptCount val="6"/>
                <c:pt idx="0">
                  <c:v>9.2000000000000011</c:v>
                </c:pt>
                <c:pt idx="1">
                  <c:v>11.5</c:v>
                </c:pt>
                <c:pt idx="2">
                  <c:v>9.8000000000000007</c:v>
                </c:pt>
                <c:pt idx="3">
                  <c:v>5.6</c:v>
                </c:pt>
                <c:pt idx="4">
                  <c:v>14.2</c:v>
                </c:pt>
                <c:pt idx="5">
                  <c:v>16.5</c:v>
                </c:pt>
              </c:numCache>
            </c:numRef>
          </c:val>
        </c:ser>
        <c:gapWidth val="300"/>
        <c:overlap val="100"/>
        <c:serLines/>
        <c:axId val="82454784"/>
        <c:axId val="82472960"/>
      </c:barChart>
      <c:catAx>
        <c:axId val="82454784"/>
        <c:scaling>
          <c:orientation val="minMax"/>
        </c:scaling>
        <c:axPos val="b"/>
        <c:numFmt formatCode="General" sourceLinked="1"/>
        <c:maj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82472960"/>
        <c:crosses val="autoZero"/>
        <c:auto val="1"/>
        <c:lblAlgn val="ctr"/>
        <c:lblOffset val="100"/>
      </c:catAx>
      <c:valAx>
        <c:axId val="82472960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824547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0335131719646147"/>
          <c:y val="0.87369557752555227"/>
          <c:w val="0.8735442791873238"/>
          <c:h val="0.11367616779867983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Функционирование высшего должностного лица субъекта Российской Федерации и муниципального образования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2.88</c:v>
                </c:pt>
                <c:pt idx="1">
                  <c:v>3.24</c:v>
                </c:pt>
                <c:pt idx="2">
                  <c:v>3.4299999999999997</c:v>
                </c:pt>
                <c:pt idx="3">
                  <c:v>2.9699999999999998</c:v>
                </c:pt>
                <c:pt idx="4">
                  <c:v>2.9699999999999998</c:v>
                </c:pt>
                <c:pt idx="5">
                  <c:v>2.9699999999999998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Функционирование законодательных (представительных) органов государственной власти и представительных органов муниципальных образований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4.37</c:v>
                </c:pt>
                <c:pt idx="1">
                  <c:v>4.0599999999999996</c:v>
                </c:pt>
                <c:pt idx="2">
                  <c:v>4.57</c:v>
                </c:pt>
                <c:pt idx="3">
                  <c:v>4</c:v>
                </c:pt>
                <c:pt idx="4">
                  <c:v>4.6099999999999994</c:v>
                </c:pt>
                <c:pt idx="5">
                  <c:v>4.6099999999999994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27.8</c:v>
                </c:pt>
                <c:pt idx="1">
                  <c:v>28.650000000000002</c:v>
                </c:pt>
                <c:pt idx="2">
                  <c:v>31.4</c:v>
                </c:pt>
                <c:pt idx="3">
                  <c:v>27.8</c:v>
                </c:pt>
                <c:pt idx="4">
                  <c:v>33.36</c:v>
                </c:pt>
                <c:pt idx="5">
                  <c:v>33.36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Судебная система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1.0000000000000002E-2</c:v>
                </c:pt>
                <c:pt idx="1">
                  <c:v>2.0000000000000004E-2</c:v>
                </c:pt>
                <c:pt idx="2">
                  <c:v>3.0000000000000002E-2</c:v>
                </c:pt>
                <c:pt idx="3">
                  <c:v>0.19</c:v>
                </c:pt>
                <c:pt idx="4">
                  <c:v>1.0000000000000002E-2</c:v>
                </c:pt>
                <c:pt idx="5">
                  <c:v>1.0000000000000002E-2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Обеспечение деятельности финансовых, налоговых и таможенных органов и органов финансового (финансово-бюджетного) надзора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9.7399999999999984</c:v>
                </c:pt>
                <c:pt idx="1">
                  <c:v>10.02</c:v>
                </c:pt>
                <c:pt idx="2">
                  <c:v>10.88</c:v>
                </c:pt>
                <c:pt idx="3">
                  <c:v>10.370000000000001</c:v>
                </c:pt>
                <c:pt idx="4">
                  <c:v>11.91</c:v>
                </c:pt>
                <c:pt idx="5">
                  <c:v>11.91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Резервные фонды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3.9699999999999998</c:v>
                </c:pt>
                <c:pt idx="4">
                  <c:v>7.45</c:v>
                </c:pt>
                <c:pt idx="5">
                  <c:v>18.45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Другие общегосударственные вопросы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Лист1!$H$2:$H$7</c:f>
              <c:numCache>
                <c:formatCode>General</c:formatCode>
                <c:ptCount val="6"/>
                <c:pt idx="0">
                  <c:v>62.25</c:v>
                </c:pt>
                <c:pt idx="1">
                  <c:v>66.7</c:v>
                </c:pt>
                <c:pt idx="2">
                  <c:v>75.649999999999991</c:v>
                </c:pt>
                <c:pt idx="3">
                  <c:v>89.740000000000009</c:v>
                </c:pt>
                <c:pt idx="4">
                  <c:v>75.38</c:v>
                </c:pt>
                <c:pt idx="5">
                  <c:v>71.58</c:v>
                </c:pt>
              </c:numCache>
            </c:numRef>
          </c:val>
        </c:ser>
        <c:gapWidth val="95"/>
        <c:gapDepth val="95"/>
        <c:shape val="cylinder"/>
        <c:axId val="82761984"/>
        <c:axId val="82767872"/>
        <c:axId val="0"/>
      </c:bar3DChart>
      <c:catAx>
        <c:axId val="82761984"/>
        <c:scaling>
          <c:orientation val="minMax"/>
        </c:scaling>
        <c:axPos val="b"/>
        <c:numFmt formatCode="General" sourceLinked="1"/>
        <c:majorTickMark val="none"/>
        <c:tickLblPos val="nextTo"/>
        <c:crossAx val="82767872"/>
        <c:crosses val="autoZero"/>
        <c:auto val="1"/>
        <c:lblAlgn val="ctr"/>
        <c:lblOffset val="100"/>
      </c:catAx>
      <c:valAx>
        <c:axId val="82767872"/>
        <c:scaling>
          <c:orientation val="minMax"/>
        </c:scaling>
        <c:delete val="1"/>
        <c:axPos val="l"/>
        <c:majorGridlines/>
        <c:numFmt formatCode="0%" sourceLinked="1"/>
        <c:majorTickMark val="none"/>
        <c:tickLblPos val="none"/>
        <c:crossAx val="8276198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000" baseline="0"/>
            </a:pPr>
            <a:endParaRPr lang="ru-RU"/>
          </a:p>
        </c:txPr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1.27</c:v>
                </c:pt>
                <c:pt idx="1">
                  <c:v>0.52</c:v>
                </c:pt>
                <c:pt idx="2">
                  <c:v>2.2000000000000002</c:v>
                </c:pt>
                <c:pt idx="3">
                  <c:v>0.52</c:v>
                </c:pt>
                <c:pt idx="4">
                  <c:v>4.000000000000001E-3</c:v>
                </c:pt>
                <c:pt idx="5">
                  <c:v>4.000000000000001E-3</c:v>
                </c:pt>
              </c:numCache>
            </c:numRef>
          </c:val>
        </c:ser>
        <c:shape val="cylinder"/>
        <c:axId val="82847616"/>
        <c:axId val="82849152"/>
        <c:axId val="82749632"/>
      </c:bar3DChart>
      <c:catAx>
        <c:axId val="82847616"/>
        <c:scaling>
          <c:orientation val="minMax"/>
        </c:scaling>
        <c:axPos val="b"/>
        <c:numFmt formatCode="General" sourceLinked="1"/>
        <c:majorTickMark val="none"/>
        <c:tickLblPos val="nextTo"/>
        <c:crossAx val="82849152"/>
        <c:crosses val="autoZero"/>
        <c:auto val="1"/>
        <c:lblAlgn val="ctr"/>
        <c:lblOffset val="100"/>
      </c:catAx>
      <c:valAx>
        <c:axId val="8284915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2847616"/>
        <c:crosses val="autoZero"/>
        <c:crossBetween val="between"/>
      </c:valAx>
      <c:serAx>
        <c:axId val="82749632"/>
        <c:scaling>
          <c:orientation val="minMax"/>
        </c:scaling>
        <c:delete val="1"/>
        <c:axPos val="b"/>
        <c:majorTickMark val="none"/>
        <c:tickLblPos val="none"/>
        <c:crossAx val="82849152"/>
        <c:crosses val="autoZero"/>
      </c:ser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Дорожное хозяйство (дорожные фонды)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38.18</c:v>
                </c:pt>
                <c:pt idx="1">
                  <c:v>26.64</c:v>
                </c:pt>
                <c:pt idx="2">
                  <c:v>44.11</c:v>
                </c:pt>
                <c:pt idx="3">
                  <c:v>44.2</c:v>
                </c:pt>
                <c:pt idx="4">
                  <c:v>41.44</c:v>
                </c:pt>
                <c:pt idx="5">
                  <c:v>38.220000000000006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вопросы в области национальной экономики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</c:v>
                </c:pt>
                <c:pt idx="1">
                  <c:v>2.06</c:v>
                </c:pt>
                <c:pt idx="2">
                  <c:v>3.3499999999999996</c:v>
                </c:pt>
                <c:pt idx="3">
                  <c:v>27.91</c:v>
                </c:pt>
                <c:pt idx="4">
                  <c:v>1.9200000000000002</c:v>
                </c:pt>
                <c:pt idx="5">
                  <c:v>1.9200000000000002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Транспорт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0</c:v>
                </c:pt>
                <c:pt idx="1">
                  <c:v>2.0000000000000004E-2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gapWidth val="95"/>
        <c:gapDepth val="95"/>
        <c:shape val="box"/>
        <c:axId val="82916480"/>
        <c:axId val="82918016"/>
        <c:axId val="0"/>
      </c:bar3DChart>
      <c:catAx>
        <c:axId val="82916480"/>
        <c:scaling>
          <c:orientation val="minMax"/>
        </c:scaling>
        <c:axPos val="b"/>
        <c:numFmt formatCode="General" sourceLinked="1"/>
        <c:majorTickMark val="none"/>
        <c:tickLblPos val="nextTo"/>
        <c:crossAx val="82918016"/>
        <c:crosses val="autoZero"/>
        <c:auto val="1"/>
        <c:lblAlgn val="ctr"/>
        <c:lblOffset val="100"/>
      </c:catAx>
      <c:valAx>
        <c:axId val="8291801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29164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aseline="0"/>
            </a:pPr>
            <a:endParaRPr lang="ru-RU"/>
          </a:p>
        </c:txPr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Жилищное хозяйство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16.53</c:v>
                </c:pt>
                <c:pt idx="1">
                  <c:v>1.33</c:v>
                </c:pt>
                <c:pt idx="2">
                  <c:v>3.04</c:v>
                </c:pt>
                <c:pt idx="3">
                  <c:v>584.8599999999999</c:v>
                </c:pt>
                <c:pt idx="4">
                  <c:v>0.81</c:v>
                </c:pt>
                <c:pt idx="5">
                  <c:v>1.71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Коммунальное хозяйство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217.1</c:v>
                </c:pt>
                <c:pt idx="1">
                  <c:v>48.190000000000005</c:v>
                </c:pt>
                <c:pt idx="2">
                  <c:v>45.54</c:v>
                </c:pt>
                <c:pt idx="3">
                  <c:v>51.6</c:v>
                </c:pt>
                <c:pt idx="4">
                  <c:v>16.66</c:v>
                </c:pt>
                <c:pt idx="5">
                  <c:v>0.33000000000000007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Благоустройство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25.610000000000003</c:v>
                </c:pt>
                <c:pt idx="1">
                  <c:v>4.0599999999999996</c:v>
                </c:pt>
                <c:pt idx="2">
                  <c:v>116.55</c:v>
                </c:pt>
                <c:pt idx="3">
                  <c:v>31.57</c:v>
                </c:pt>
                <c:pt idx="4">
                  <c:v>17.489999999999991</c:v>
                </c:pt>
                <c:pt idx="5">
                  <c:v>24.03</c:v>
                </c:pt>
              </c:numCache>
            </c:numRef>
          </c:val>
        </c:ser>
        <c:gapWidth val="95"/>
        <c:gapDepth val="95"/>
        <c:shape val="cone"/>
        <c:axId val="82967552"/>
        <c:axId val="82977536"/>
        <c:axId val="0"/>
      </c:bar3DChart>
      <c:catAx>
        <c:axId val="82967552"/>
        <c:scaling>
          <c:orientation val="minMax"/>
        </c:scaling>
        <c:axPos val="b"/>
        <c:numFmt formatCode="General" sourceLinked="1"/>
        <c:majorTickMark val="none"/>
        <c:tickLblPos val="nextTo"/>
        <c:crossAx val="82977536"/>
        <c:crosses val="autoZero"/>
        <c:auto val="1"/>
        <c:lblAlgn val="ctr"/>
        <c:lblOffset val="100"/>
      </c:catAx>
      <c:valAx>
        <c:axId val="82977536"/>
        <c:scaling>
          <c:orientation val="minMax"/>
        </c:scaling>
        <c:delete val="1"/>
        <c:axPos val="l"/>
        <c:majorGridlines/>
        <c:numFmt formatCode="0%" sourceLinked="1"/>
        <c:majorTickMark val="none"/>
        <c:tickLblPos val="none"/>
        <c:crossAx val="8296755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600" baseline="0"/>
            </a:pPr>
            <a:endParaRPr lang="ru-RU"/>
          </a:p>
        </c:txPr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</c:v>
                </c:pt>
                <c:pt idx="1">
                  <c:v>1.9600000000000002</c:v>
                </c:pt>
                <c:pt idx="2">
                  <c:v>10.08</c:v>
                </c:pt>
                <c:pt idx="3">
                  <c:v>10.139999999999999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hape val="pyramid"/>
        <c:axId val="83036800"/>
        <c:axId val="83038592"/>
        <c:axId val="82904832"/>
      </c:bar3DChart>
      <c:catAx>
        <c:axId val="83036800"/>
        <c:scaling>
          <c:orientation val="minMax"/>
        </c:scaling>
        <c:axPos val="b"/>
        <c:numFmt formatCode="General" sourceLinked="1"/>
        <c:majorTickMark val="none"/>
        <c:tickLblPos val="nextTo"/>
        <c:crossAx val="83038592"/>
        <c:crosses val="autoZero"/>
        <c:auto val="1"/>
        <c:lblAlgn val="ctr"/>
        <c:lblOffset val="100"/>
      </c:catAx>
      <c:valAx>
        <c:axId val="830385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3036800"/>
        <c:crosses val="autoZero"/>
        <c:crossBetween val="between"/>
      </c:valAx>
      <c:serAx>
        <c:axId val="82904832"/>
        <c:scaling>
          <c:orientation val="minMax"/>
        </c:scaling>
        <c:delete val="1"/>
        <c:axPos val="b"/>
        <c:majorTickMark val="none"/>
        <c:tickLblPos val="none"/>
        <c:crossAx val="83038592"/>
        <c:crosses val="autoZero"/>
      </c:ser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6"/>
  <c:chart>
    <c:autoTitleDeleted val="1"/>
    <c:plotArea>
      <c:layout/>
      <c:bar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145.43</c:v>
                </c:pt>
                <c:pt idx="1">
                  <c:v>136.38000000000002</c:v>
                </c:pt>
                <c:pt idx="2">
                  <c:v>148.52000000000001</c:v>
                </c:pt>
                <c:pt idx="3">
                  <c:v>147.03</c:v>
                </c:pt>
                <c:pt idx="4">
                  <c:v>142.39000000000001</c:v>
                </c:pt>
                <c:pt idx="5">
                  <c:v>142.39000000000001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232.63</c:v>
                </c:pt>
                <c:pt idx="1">
                  <c:v>265.2</c:v>
                </c:pt>
                <c:pt idx="2">
                  <c:v>340.35</c:v>
                </c:pt>
                <c:pt idx="3">
                  <c:v>317.04000000000002</c:v>
                </c:pt>
                <c:pt idx="4">
                  <c:v>311.82</c:v>
                </c:pt>
                <c:pt idx="5">
                  <c:v>313.22999999999996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 детей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102</c:v>
                </c:pt>
                <c:pt idx="1">
                  <c:v>130.54</c:v>
                </c:pt>
                <c:pt idx="2">
                  <c:v>114.16999999999999</c:v>
                </c:pt>
                <c:pt idx="3">
                  <c:v>119.45</c:v>
                </c:pt>
                <c:pt idx="4">
                  <c:v>115.95</c:v>
                </c:pt>
                <c:pt idx="5">
                  <c:v>115.95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Профессиональная подготовка, переподготовка и повышение квалификации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0.19</c:v>
                </c:pt>
                <c:pt idx="1">
                  <c:v>0.16</c:v>
                </c:pt>
                <c:pt idx="2">
                  <c:v>0.19</c:v>
                </c:pt>
                <c:pt idx="3">
                  <c:v>0.19</c:v>
                </c:pt>
                <c:pt idx="4">
                  <c:v>9.0000000000000011E-2</c:v>
                </c:pt>
                <c:pt idx="5">
                  <c:v>9.0000000000000011E-2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Молодежная политика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9.129999999999999</c:v>
                </c:pt>
                <c:pt idx="1">
                  <c:v>5.37</c:v>
                </c:pt>
                <c:pt idx="2">
                  <c:v>6.7</c:v>
                </c:pt>
                <c:pt idx="3">
                  <c:v>10.57</c:v>
                </c:pt>
                <c:pt idx="4">
                  <c:v>7.33</c:v>
                </c:pt>
                <c:pt idx="5">
                  <c:v>7.33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Другие вопросы в области образования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Лист1!$G$2:$G$7</c:f>
              <c:numCache>
                <c:formatCode>General</c:formatCode>
                <c:ptCount val="6"/>
                <c:pt idx="0">
                  <c:v>81.53</c:v>
                </c:pt>
                <c:pt idx="1">
                  <c:v>38.53</c:v>
                </c:pt>
                <c:pt idx="2">
                  <c:v>43.74</c:v>
                </c:pt>
                <c:pt idx="3">
                  <c:v>40.99</c:v>
                </c:pt>
                <c:pt idx="4">
                  <c:v>45.86</c:v>
                </c:pt>
                <c:pt idx="5">
                  <c:v>45.87</c:v>
                </c:pt>
              </c:numCache>
            </c:numRef>
          </c:val>
        </c:ser>
        <c:gapWidth val="95"/>
        <c:overlap val="100"/>
        <c:axId val="83121280"/>
        <c:axId val="83122816"/>
      </c:barChart>
      <c:catAx>
        <c:axId val="83121280"/>
        <c:scaling>
          <c:orientation val="minMax"/>
        </c:scaling>
        <c:axPos val="l"/>
        <c:numFmt formatCode="General" sourceLinked="1"/>
        <c:majorTickMark val="none"/>
        <c:tickLblPos val="nextTo"/>
        <c:crossAx val="83122816"/>
        <c:crosses val="autoZero"/>
        <c:auto val="1"/>
        <c:lblAlgn val="ctr"/>
        <c:lblOffset val="100"/>
      </c:catAx>
      <c:valAx>
        <c:axId val="83122816"/>
        <c:scaling>
          <c:orientation val="minMax"/>
        </c:scaling>
        <c:delete val="1"/>
        <c:axPos val="b"/>
        <c:majorGridlines/>
        <c:numFmt formatCode="0%" sourceLinked="1"/>
        <c:majorTickMark val="none"/>
        <c:tickLblPos val="none"/>
        <c:crossAx val="8312128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aseline="0"/>
            </a:pPr>
            <a:endParaRPr lang="ru-RU"/>
          </a:p>
        </c:txPr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autoTitleDeleted val="1"/>
    <c:view3D>
      <c:rAngAx val="1"/>
    </c:view3D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50.7</c:v>
                </c:pt>
                <c:pt idx="1">
                  <c:v>40.92</c:v>
                </c:pt>
                <c:pt idx="2">
                  <c:v>40.06</c:v>
                </c:pt>
                <c:pt idx="3">
                  <c:v>46.379999999999995</c:v>
                </c:pt>
                <c:pt idx="4">
                  <c:v>36.99</c:v>
                </c:pt>
                <c:pt idx="5">
                  <c:v>36.99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вопросы в области культуры, кинематографии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8.5400000000000009</c:v>
                </c:pt>
                <c:pt idx="1">
                  <c:v>8.7399999999999984</c:v>
                </c:pt>
                <c:pt idx="2">
                  <c:v>9.42</c:v>
                </c:pt>
                <c:pt idx="3">
                  <c:v>9</c:v>
                </c:pt>
                <c:pt idx="4">
                  <c:v>9.17</c:v>
                </c:pt>
                <c:pt idx="5">
                  <c:v>9.17</c:v>
                </c:pt>
              </c:numCache>
            </c:numRef>
          </c:val>
        </c:ser>
        <c:gapWidth val="95"/>
        <c:gapDepth val="95"/>
        <c:shape val="cylinder"/>
        <c:axId val="83208064"/>
        <c:axId val="83209600"/>
        <c:axId val="0"/>
      </c:bar3DChart>
      <c:catAx>
        <c:axId val="83208064"/>
        <c:scaling>
          <c:orientation val="minMax"/>
        </c:scaling>
        <c:axPos val="b"/>
        <c:numFmt formatCode="General" sourceLinked="1"/>
        <c:majorTickMark val="none"/>
        <c:tickLblPos val="nextTo"/>
        <c:crossAx val="83209600"/>
        <c:crosses val="autoZero"/>
        <c:auto val="1"/>
        <c:lblAlgn val="ctr"/>
        <c:lblOffset val="100"/>
      </c:catAx>
      <c:valAx>
        <c:axId val="83209600"/>
        <c:scaling>
          <c:orientation val="minMax"/>
        </c:scaling>
        <c:delete val="1"/>
        <c:axPos val="l"/>
        <c:majorGridlines/>
        <c:numFmt formatCode="0%" sourceLinked="1"/>
        <c:majorTickMark val="none"/>
        <c:tickLblPos val="none"/>
        <c:crossAx val="8320806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Другие вопросы в области здравоохранения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0.9</c:v>
                </c:pt>
                <c:pt idx="1">
                  <c:v>1.21</c:v>
                </c:pt>
                <c:pt idx="2">
                  <c:v>1.42</c:v>
                </c:pt>
                <c:pt idx="3">
                  <c:v>1.1499999999999997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shape val="cylinder"/>
        <c:axId val="83248256"/>
        <c:axId val="83249792"/>
        <c:axId val="0"/>
      </c:bar3DChart>
      <c:catAx>
        <c:axId val="83248256"/>
        <c:scaling>
          <c:orientation val="minMax"/>
        </c:scaling>
        <c:axPos val="b"/>
        <c:numFmt formatCode="General" sourceLinked="1"/>
        <c:tickLblPos val="nextTo"/>
        <c:crossAx val="83249792"/>
        <c:crosses val="autoZero"/>
        <c:auto val="1"/>
        <c:lblAlgn val="ctr"/>
        <c:lblOffset val="100"/>
      </c:catAx>
      <c:valAx>
        <c:axId val="83249792"/>
        <c:scaling>
          <c:orientation val="minMax"/>
        </c:scaling>
        <c:axPos val="l"/>
        <c:majorGridlines/>
        <c:numFmt formatCode="General" sourceLinked="1"/>
        <c:tickLblPos val="nextTo"/>
        <c:crossAx val="8324825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view3D>
      <c:perspective val="30"/>
    </c:view3D>
    <c:plotArea>
      <c:layout/>
      <c:line3D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Пенсионное обеспечение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3.09</c:v>
                </c:pt>
                <c:pt idx="1">
                  <c:v>3.14</c:v>
                </c:pt>
                <c:pt idx="2">
                  <c:v>3.05</c:v>
                </c:pt>
                <c:pt idx="3">
                  <c:v>3.3499999999999996</c:v>
                </c:pt>
                <c:pt idx="4">
                  <c:v>3.3499999999999996</c:v>
                </c:pt>
                <c:pt idx="5">
                  <c:v>3.3499999999999996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Социальное обеспечение населения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4.46</c:v>
                </c:pt>
                <c:pt idx="1">
                  <c:v>12.02</c:v>
                </c:pt>
                <c:pt idx="2">
                  <c:v>67.39</c:v>
                </c:pt>
                <c:pt idx="3">
                  <c:v>461.8</c:v>
                </c:pt>
                <c:pt idx="4">
                  <c:v>66.14</c:v>
                </c:pt>
                <c:pt idx="5">
                  <c:v>72.149999999999991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Другие вопросы в области социальной политики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0.85000000000000009</c:v>
                </c:pt>
                <c:pt idx="1">
                  <c:v>1.1299999999999997</c:v>
                </c:pt>
                <c:pt idx="2">
                  <c:v>0.91</c:v>
                </c:pt>
                <c:pt idx="3">
                  <c:v>0.8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</c:ser>
        <c:axId val="83363712"/>
        <c:axId val="83365248"/>
        <c:axId val="83293056"/>
      </c:line3DChart>
      <c:catAx>
        <c:axId val="83363712"/>
        <c:scaling>
          <c:orientation val="minMax"/>
        </c:scaling>
        <c:axPos val="b"/>
        <c:numFmt formatCode="General" sourceLinked="1"/>
        <c:majorTickMark val="none"/>
        <c:tickLblPos val="nextTo"/>
        <c:crossAx val="83365248"/>
        <c:crosses val="autoZero"/>
        <c:auto val="1"/>
        <c:lblAlgn val="ctr"/>
        <c:lblOffset val="100"/>
      </c:catAx>
      <c:valAx>
        <c:axId val="83365248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3363712"/>
        <c:crosses val="autoZero"/>
        <c:crossBetween val="between"/>
      </c:valAx>
      <c:serAx>
        <c:axId val="83293056"/>
        <c:scaling>
          <c:orientation val="minMax"/>
        </c:scaling>
        <c:delete val="1"/>
        <c:axPos val="b"/>
        <c:majorTickMark val="none"/>
        <c:tickLblPos val="none"/>
        <c:crossAx val="83365248"/>
        <c:crosses val="autoZero"/>
      </c:ser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Номинальная начисленная среднемесячная заработная плата работников организаций (руб.)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numFmt formatCode="#,##0" sourceLinked="0"/>
            <c:showVal val="1"/>
          </c:dLbls>
          <c:cat>
            <c:strRef>
              <c:f>'Лист1'!$A$2:$A$7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'Лист1'!$B$2:$B$7</c:f>
              <c:numCache>
                <c:formatCode>0</c:formatCode>
                <c:ptCount val="6"/>
                <c:pt idx="0">
                  <c:v>31412</c:v>
                </c:pt>
                <c:pt idx="1">
                  <c:v>34691</c:v>
                </c:pt>
                <c:pt idx="2">
                  <c:v>34961</c:v>
                </c:pt>
                <c:pt idx="3">
                  <c:v>35765</c:v>
                </c:pt>
                <c:pt idx="4">
                  <c:v>36659</c:v>
                </c:pt>
                <c:pt idx="5">
                  <c:v>36576</c:v>
                </c:pt>
              </c:numCache>
            </c:numRef>
          </c:val>
        </c:ser>
        <c:axId val="79159296"/>
        <c:axId val="79160832"/>
      </c:barChart>
      <c:catAx>
        <c:axId val="79159296"/>
        <c:scaling>
          <c:orientation val="minMax"/>
        </c:scaling>
        <c:axPos val="l"/>
        <c:tickLblPos val="nextTo"/>
        <c:crossAx val="79160832"/>
        <c:crosses val="autoZero"/>
        <c:auto val="1"/>
        <c:lblAlgn val="ctr"/>
        <c:lblOffset val="100"/>
      </c:catAx>
      <c:valAx>
        <c:axId val="79160832"/>
        <c:scaling>
          <c:orientation val="minMax"/>
        </c:scaling>
        <c:axPos val="b"/>
        <c:majorGridlines/>
        <c:numFmt formatCode="0" sourceLinked="1"/>
        <c:tickLblPos val="nextTo"/>
        <c:crossAx val="79159296"/>
        <c:crosses val="autoZero"/>
        <c:crossBetween val="between"/>
      </c:valAx>
    </c:plotArea>
    <c:plotVisOnly val="1"/>
  </c:chart>
  <c:txPr>
    <a:bodyPr/>
    <a:lstStyle/>
    <a:p>
      <a:pPr>
        <a:defRPr sz="1400" baseline="0"/>
      </a:pPr>
      <a:endParaRPr lang="ru-RU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hart>
    <c:autoTitleDeleted val="1"/>
    <c:view3D>
      <c:perspective val="30"/>
    </c:view3D>
    <c:plotArea>
      <c:layout/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Массовый спорт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1.9500000000000002</c:v>
                </c:pt>
                <c:pt idx="1">
                  <c:v>2.19</c:v>
                </c:pt>
                <c:pt idx="2">
                  <c:v>2.06</c:v>
                </c:pt>
                <c:pt idx="3">
                  <c:v>2.3899999999999997</c:v>
                </c:pt>
                <c:pt idx="4">
                  <c:v>2.3899999999999997</c:v>
                </c:pt>
                <c:pt idx="5">
                  <c:v>2.3899999999999997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Другие вопросы в области физической культуры и спорта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2.14</c:v>
                </c:pt>
                <c:pt idx="1">
                  <c:v>4.55</c:v>
                </c:pt>
                <c:pt idx="2">
                  <c:v>3.24</c:v>
                </c:pt>
                <c:pt idx="3">
                  <c:v>2.62</c:v>
                </c:pt>
                <c:pt idx="4">
                  <c:v>1.71</c:v>
                </c:pt>
                <c:pt idx="5">
                  <c:v>1.71</c:v>
                </c:pt>
              </c:numCache>
            </c:numRef>
          </c:val>
        </c:ser>
        <c:shape val="cone"/>
        <c:axId val="83456000"/>
        <c:axId val="83457536"/>
        <c:axId val="83295744"/>
      </c:bar3DChart>
      <c:catAx>
        <c:axId val="83456000"/>
        <c:scaling>
          <c:orientation val="minMax"/>
        </c:scaling>
        <c:axPos val="b"/>
        <c:numFmt formatCode="General" sourceLinked="1"/>
        <c:majorTickMark val="none"/>
        <c:tickLblPos val="nextTo"/>
        <c:crossAx val="83457536"/>
        <c:crosses val="autoZero"/>
        <c:auto val="1"/>
        <c:lblAlgn val="ctr"/>
        <c:lblOffset val="100"/>
      </c:catAx>
      <c:valAx>
        <c:axId val="83457536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83456000"/>
        <c:crosses val="autoZero"/>
        <c:crossBetween val="between"/>
      </c:valAx>
      <c:serAx>
        <c:axId val="83295744"/>
        <c:scaling>
          <c:orientation val="minMax"/>
        </c:scaling>
        <c:delete val="1"/>
        <c:axPos val="b"/>
        <c:majorTickMark val="none"/>
        <c:tickLblPos val="none"/>
        <c:crossAx val="83457536"/>
        <c:crosses val="autoZero"/>
      </c:ser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Телевидение и радиовещание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0.77000000000000013</c:v>
                </c:pt>
                <c:pt idx="1">
                  <c:v>1.6</c:v>
                </c:pt>
                <c:pt idx="2">
                  <c:v>1.6</c:v>
                </c:pt>
                <c:pt idx="3">
                  <c:v>1.6600000000000001</c:v>
                </c:pt>
                <c:pt idx="4">
                  <c:v>1.6600000000000001</c:v>
                </c:pt>
                <c:pt idx="5">
                  <c:v>1.6600000000000001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Периодическая печать и издательства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2.2799999999999998</c:v>
                </c:pt>
                <c:pt idx="1">
                  <c:v>2.3699999999999997</c:v>
                </c:pt>
                <c:pt idx="2">
                  <c:v>2.54</c:v>
                </c:pt>
                <c:pt idx="3">
                  <c:v>2.64</c:v>
                </c:pt>
                <c:pt idx="4">
                  <c:v>2.6</c:v>
                </c:pt>
                <c:pt idx="5">
                  <c:v>2.6</c:v>
                </c:pt>
              </c:numCache>
            </c:numRef>
          </c:val>
        </c:ser>
        <c:shape val="cylinder"/>
        <c:axId val="83511168"/>
        <c:axId val="83512704"/>
        <c:axId val="0"/>
      </c:bar3DChart>
      <c:catAx>
        <c:axId val="83511168"/>
        <c:scaling>
          <c:orientation val="minMax"/>
        </c:scaling>
        <c:axPos val="l"/>
        <c:numFmt formatCode="General" sourceLinked="1"/>
        <c:majorTickMark val="none"/>
        <c:tickLblPos val="nextTo"/>
        <c:crossAx val="83512704"/>
        <c:crosses val="autoZero"/>
        <c:auto val="1"/>
        <c:lblAlgn val="ctr"/>
        <c:lblOffset val="100"/>
      </c:catAx>
      <c:valAx>
        <c:axId val="83512704"/>
        <c:scaling>
          <c:orientation val="minMax"/>
        </c:scaling>
        <c:delete val="1"/>
        <c:axPos val="b"/>
        <c:majorGridlines/>
        <c:numFmt formatCode="General" sourceLinked="1"/>
        <c:majorTickMark val="none"/>
        <c:tickLblPos val="none"/>
        <c:crossAx val="835111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autoTitleDeleted val="1"/>
    <c:plotArea>
      <c:layout>
        <c:manualLayout>
          <c:layoutTarget val="inner"/>
          <c:xMode val="edge"/>
          <c:yMode val="edge"/>
          <c:x val="0.1184228384442757"/>
          <c:y val="0.28284642162266893"/>
          <c:w val="0.85787674835081129"/>
          <c:h val="0.57028492560655653"/>
        </c:manualLayout>
      </c:layout>
      <c:lineChart>
        <c:grouping val="stacked"/>
        <c:ser>
          <c:idx val="0"/>
          <c:order val="0"/>
          <c:tx>
            <c:strRef>
              <c:f>'Лист1'!$B$1</c:f>
              <c:strCache>
                <c:ptCount val="1"/>
                <c:pt idx="0">
                  <c:v>Столбец1</c:v>
                </c:pt>
              </c:strCache>
            </c:strRef>
          </c:tx>
          <c:marker>
            <c:symbol val="none"/>
          </c:marker>
          <c:dLbls>
            <c:numFmt formatCode="#,##0" sourceLinked="0"/>
            <c:showVal val="1"/>
          </c:dLbls>
          <c:cat>
            <c:strRef>
              <c:f>'Лист1'!$A$2:$A$7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'Лист1'!$B$2:$B$7</c:f>
              <c:numCache>
                <c:formatCode>0</c:formatCode>
                <c:ptCount val="6"/>
                <c:pt idx="0">
                  <c:v>10609</c:v>
                </c:pt>
                <c:pt idx="1">
                  <c:v>11241</c:v>
                </c:pt>
                <c:pt idx="2">
                  <c:v>11653</c:v>
                </c:pt>
                <c:pt idx="3">
                  <c:v>11950</c:v>
                </c:pt>
                <c:pt idx="4">
                  <c:v>12748</c:v>
                </c:pt>
                <c:pt idx="5">
                  <c:v>13648</c:v>
                </c:pt>
              </c:numCache>
            </c:numRef>
          </c:val>
          <c:smooth val="1"/>
        </c:ser>
        <c:marker val="1"/>
        <c:axId val="94889088"/>
        <c:axId val="94890624"/>
      </c:lineChart>
      <c:catAx>
        <c:axId val="94889088"/>
        <c:scaling>
          <c:orientation val="minMax"/>
        </c:scaling>
        <c:axPos val="b"/>
        <c:majorTickMark val="none"/>
        <c:tickLblPos val="nextTo"/>
        <c:crossAx val="94890624"/>
        <c:crosses val="autoZero"/>
        <c:auto val="1"/>
        <c:lblAlgn val="ctr"/>
        <c:lblOffset val="100"/>
      </c:catAx>
      <c:valAx>
        <c:axId val="94890624"/>
        <c:scaling>
          <c:orientation val="minMax"/>
        </c:scaling>
        <c:axPos val="l"/>
        <c:numFmt formatCode="0" sourceLinked="1"/>
        <c:majorTickMark val="none"/>
        <c:tickLblPos val="nextTo"/>
        <c:crossAx val="94889088"/>
        <c:crosses val="autoZero"/>
        <c:crossBetween val="between"/>
      </c:valAx>
    </c:plotArea>
    <c:plotVisOnly val="1"/>
  </c:chart>
  <c:txPr>
    <a:bodyPr/>
    <a:lstStyle/>
    <a:p>
      <a:pPr>
        <a:defRPr sz="1400" baseline="0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9"/>
  <c:chart>
    <c:autoTitleDeleted val="1"/>
    <c:plotArea>
      <c:layout>
        <c:manualLayout>
          <c:layoutTarget val="inner"/>
          <c:xMode val="edge"/>
          <c:yMode val="edge"/>
          <c:x val="0.1184228384442757"/>
          <c:y val="0.28284642162266882"/>
          <c:w val="0.85787674835081107"/>
          <c:h val="0.5702849256065565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numFmt formatCode="#,##0.0" sourceLinked="0"/>
            <c:showVal val="1"/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Лист1!$B$2:$B$7</c:f>
              <c:numCache>
                <c:formatCode>0.0</c:formatCode>
                <c:ptCount val="6"/>
                <c:pt idx="0">
                  <c:v>6.7</c:v>
                </c:pt>
                <c:pt idx="1">
                  <c:v>6.7</c:v>
                </c:pt>
                <c:pt idx="2">
                  <c:v>6.7</c:v>
                </c:pt>
                <c:pt idx="3">
                  <c:v>6.7</c:v>
                </c:pt>
                <c:pt idx="4">
                  <c:v>6.7</c:v>
                </c:pt>
                <c:pt idx="5">
                  <c:v>6.7</c:v>
                </c:pt>
              </c:numCache>
            </c:numRef>
          </c:val>
        </c:ser>
        <c:axId val="101345920"/>
        <c:axId val="101347712"/>
      </c:barChart>
      <c:catAx>
        <c:axId val="101345920"/>
        <c:scaling>
          <c:orientation val="minMax"/>
        </c:scaling>
        <c:axPos val="b"/>
        <c:majorTickMark val="none"/>
        <c:tickLblPos val="nextTo"/>
        <c:crossAx val="101347712"/>
        <c:crosses val="autoZero"/>
        <c:auto val="1"/>
        <c:lblAlgn val="ctr"/>
        <c:lblOffset val="100"/>
      </c:catAx>
      <c:valAx>
        <c:axId val="101347712"/>
        <c:scaling>
          <c:orientation val="minMax"/>
        </c:scaling>
        <c:axPos val="l"/>
        <c:numFmt formatCode="0.0" sourceLinked="1"/>
        <c:majorTickMark val="none"/>
        <c:tickLblPos val="nextTo"/>
        <c:crossAx val="101345920"/>
        <c:crosses val="autoZero"/>
        <c:crossBetween val="between"/>
      </c:valAx>
    </c:plotArea>
    <c:plotVisOnly val="1"/>
  </c:chart>
  <c:txPr>
    <a:bodyPr/>
    <a:lstStyle/>
    <a:p>
      <a:pPr>
        <a:defRPr sz="1400" baseline="0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3"/>
  <c:chart>
    <c:title>
      <c:tx>
        <c:rich>
          <a:bodyPr/>
          <a:lstStyle/>
          <a:p>
            <a:pPr>
              <a:defRPr/>
            </a:pPr>
            <a:r>
              <a:rPr lang="ru-RU" sz="1600" b="0" dirty="0" smtClean="0">
                <a:latin typeface="Times New Roman" pitchFamily="18" charset="0"/>
                <a:cs typeface="Times New Roman" pitchFamily="18" charset="0"/>
              </a:rPr>
              <a:t>Индекс потребительских цен (%)</a:t>
            </a:r>
            <a:endParaRPr lang="ru-RU" sz="1600" b="0" dirty="0">
              <a:latin typeface="Times New Roman" pitchFamily="18" charset="0"/>
              <a:cs typeface="Times New Roman" pitchFamily="18" charset="0"/>
            </a:endParaRPr>
          </a:p>
        </c:rich>
      </c:tx>
      <c:layout/>
    </c:title>
    <c:view3D>
      <c:rAngAx val="1"/>
    </c:view3D>
    <c:plotArea>
      <c:layout/>
      <c:bar3DChart>
        <c:barDir val="bar"/>
        <c:grouping val="clustered"/>
        <c:ser>
          <c:idx val="0"/>
          <c:order val="0"/>
          <c:tx>
            <c:strRef>
              <c:f>'Лист1'!$B$1</c:f>
              <c:strCache>
                <c:ptCount val="1"/>
                <c:pt idx="0">
                  <c:v>Ряд 1</c:v>
                </c:pt>
              </c:strCache>
            </c:strRef>
          </c:tx>
          <c:dLbls>
            <c:showVal val="1"/>
          </c:dLbls>
          <c:cat>
            <c:strRef>
              <c:f>'Лист1'!$A$2:$A$7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'Лист1'!$B$2:$B$7</c:f>
              <c:numCache>
                <c:formatCode>General</c:formatCode>
                <c:ptCount val="6"/>
                <c:pt idx="0">
                  <c:v>104.5</c:v>
                </c:pt>
                <c:pt idx="1">
                  <c:v>103.4</c:v>
                </c:pt>
                <c:pt idx="2">
                  <c:v>105.2</c:v>
                </c:pt>
                <c:pt idx="3">
                  <c:v>103.8</c:v>
                </c:pt>
                <c:pt idx="4">
                  <c:v>104</c:v>
                </c:pt>
                <c:pt idx="5">
                  <c:v>104</c:v>
                </c:pt>
              </c:numCache>
            </c:numRef>
          </c:val>
        </c:ser>
        <c:shape val="cylinder"/>
        <c:axId val="102748160"/>
        <c:axId val="102749696"/>
        <c:axId val="0"/>
      </c:bar3DChart>
      <c:catAx>
        <c:axId val="102748160"/>
        <c:scaling>
          <c:orientation val="minMax"/>
        </c:scaling>
        <c:axPos val="l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02749696"/>
        <c:crosses val="autoZero"/>
        <c:auto val="1"/>
        <c:lblAlgn val="ctr"/>
        <c:lblOffset val="100"/>
      </c:catAx>
      <c:valAx>
        <c:axId val="102749696"/>
        <c:scaling>
          <c:orientation val="minMax"/>
        </c:scaling>
        <c:axPos val="b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027481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21"/>
  <c:chart>
    <c:view3D>
      <c:rAngAx val="1"/>
    </c:view3D>
    <c:plotArea>
      <c:layout/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274.82</c:v>
                </c:pt>
                <c:pt idx="1">
                  <c:v>281.06</c:v>
                </c:pt>
                <c:pt idx="2">
                  <c:v>298.23</c:v>
                </c:pt>
                <c:pt idx="3">
                  <c:v>293.89999999999998</c:v>
                </c:pt>
                <c:pt idx="4">
                  <c:v>298.01</c:v>
                </c:pt>
                <c:pt idx="5">
                  <c:v>308.64999999999998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764.71</c:v>
                </c:pt>
                <c:pt idx="1">
                  <c:v>623.11</c:v>
                </c:pt>
                <c:pt idx="2">
                  <c:v>847.54</c:v>
                </c:pt>
                <c:pt idx="3">
                  <c:v>1753.66</c:v>
                </c:pt>
                <c:pt idx="4">
                  <c:v>686.5</c:v>
                </c:pt>
                <c:pt idx="5">
                  <c:v>694.54</c:v>
                </c:pt>
              </c:numCache>
            </c:numRef>
          </c:val>
        </c:ser>
        <c:shape val="box"/>
        <c:axId val="80154624"/>
        <c:axId val="80157696"/>
        <c:axId val="0"/>
      </c:bar3DChart>
      <c:catAx>
        <c:axId val="80154624"/>
        <c:scaling>
          <c:orientation val="minMax"/>
        </c:scaling>
        <c:axPos val="l"/>
        <c:numFmt formatCode="General" sourceLinked="1"/>
        <c:tickLblPos val="nextTo"/>
        <c:crossAx val="80157696"/>
        <c:crosses val="autoZero"/>
        <c:auto val="1"/>
        <c:lblAlgn val="ctr"/>
        <c:lblOffset val="100"/>
      </c:catAx>
      <c:valAx>
        <c:axId val="80157696"/>
        <c:scaling>
          <c:orientation val="minMax"/>
        </c:scaling>
        <c:delete val="1"/>
        <c:axPos val="b"/>
        <c:majorGridlines/>
        <c:numFmt formatCode="0%" sourceLinked="1"/>
        <c:tickLblPos val="none"/>
        <c:crossAx val="8015462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7652124447494576E-2"/>
          <c:y val="0.75504916274772871"/>
          <c:w val="0.85042111233182605"/>
          <c:h val="0.14915975157872766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18"/>
  <c:chart>
    <c:view3D>
      <c:rAngAx val="1"/>
    </c:view3D>
    <c:plotArea>
      <c:layout>
        <c:manualLayout>
          <c:layoutTarget val="inner"/>
          <c:xMode val="edge"/>
          <c:yMode val="edge"/>
          <c:x val="2.267195030764375E-2"/>
          <c:y val="3.9790926208420022E-2"/>
          <c:w val="0.95552959783494718"/>
          <c:h val="0.58145713560047452"/>
        </c:manualLayout>
      </c:layout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НДФЛ</c:v>
                </c:pt>
              </c:strCache>
            </c:strRef>
          </c:tx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161.81</c:v>
                </c:pt>
                <c:pt idx="1">
                  <c:v>173.31</c:v>
                </c:pt>
                <c:pt idx="2">
                  <c:v>180.44</c:v>
                </c:pt>
                <c:pt idx="3">
                  <c:v>186.99</c:v>
                </c:pt>
                <c:pt idx="4">
                  <c:v>193.87</c:v>
                </c:pt>
                <c:pt idx="5">
                  <c:v>201.82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Налоги на совокупный доход</c:v>
                </c:pt>
              </c:strCache>
            </c:strRef>
          </c:tx>
          <c:dLbls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35.35</c:v>
                </c:pt>
                <c:pt idx="1">
                  <c:v>38.159999999999997</c:v>
                </c:pt>
                <c:pt idx="2">
                  <c:v>38.46</c:v>
                </c:pt>
                <c:pt idx="3">
                  <c:v>35.64</c:v>
                </c:pt>
                <c:pt idx="4">
                  <c:v>37.74</c:v>
                </c:pt>
                <c:pt idx="5">
                  <c:v>40.04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Налоги на имущество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8.27</c:v>
                </c:pt>
                <c:pt idx="1">
                  <c:v>9.7899999999999991</c:v>
                </c:pt>
                <c:pt idx="2">
                  <c:v>9.17</c:v>
                </c:pt>
                <c:pt idx="3">
                  <c:v>10.91</c:v>
                </c:pt>
                <c:pt idx="4">
                  <c:v>11.34</c:v>
                </c:pt>
                <c:pt idx="5">
                  <c:v>11.44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Госпошлина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5.09</c:v>
                </c:pt>
                <c:pt idx="1">
                  <c:v>5.1100000000000003</c:v>
                </c:pt>
                <c:pt idx="2">
                  <c:v>4.8099999999999996</c:v>
                </c:pt>
                <c:pt idx="3">
                  <c:v>5.25</c:v>
                </c:pt>
                <c:pt idx="4">
                  <c:v>5.0999999999999996</c:v>
                </c:pt>
                <c:pt idx="5">
                  <c:v>5.15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Акцизы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Лист1!$F$2:$F$7</c:f>
              <c:numCache>
                <c:formatCode>General</c:formatCode>
                <c:ptCount val="6"/>
                <c:pt idx="0">
                  <c:v>2.4700000000000002</c:v>
                </c:pt>
                <c:pt idx="1">
                  <c:v>2.37</c:v>
                </c:pt>
                <c:pt idx="2">
                  <c:v>2.7</c:v>
                </c:pt>
                <c:pt idx="3">
                  <c:v>2.86</c:v>
                </c:pt>
                <c:pt idx="4">
                  <c:v>2.93</c:v>
                </c:pt>
                <c:pt idx="5">
                  <c:v>2.93</c:v>
                </c:pt>
              </c:numCache>
            </c:numRef>
          </c:val>
        </c:ser>
        <c:shape val="cylinder"/>
        <c:axId val="80735232"/>
        <c:axId val="109850624"/>
        <c:axId val="0"/>
      </c:bar3DChart>
      <c:catAx>
        <c:axId val="80735232"/>
        <c:scaling>
          <c:orientation val="minMax"/>
        </c:scaling>
        <c:axPos val="b"/>
        <c:numFmt formatCode="General" sourceLinked="1"/>
        <c:tickLblPos val="nextTo"/>
        <c:crossAx val="109850624"/>
        <c:crosses val="autoZero"/>
        <c:auto val="1"/>
        <c:lblAlgn val="ctr"/>
        <c:lblOffset val="100"/>
      </c:catAx>
      <c:valAx>
        <c:axId val="109850624"/>
        <c:scaling>
          <c:orientation val="minMax"/>
        </c:scaling>
        <c:delete val="1"/>
        <c:axPos val="l"/>
        <c:majorGridlines/>
        <c:numFmt formatCode="0%" sourceLinked="1"/>
        <c:tickLblPos val="none"/>
        <c:crossAx val="807352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7412226980399381"/>
          <c:y val="0.71586453131580563"/>
          <c:w val="0.68484336387776057"/>
          <c:h val="0.24318896275795679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18"/>
  <c:chart>
    <c:view3D>
      <c:rAngAx val="1"/>
    </c:view3D>
    <c:plotArea>
      <c:layout>
        <c:manualLayout>
          <c:layoutTarget val="inner"/>
          <c:xMode val="edge"/>
          <c:yMode val="edge"/>
          <c:x val="0.12408279867426808"/>
          <c:y val="4.2722736194294918E-2"/>
          <c:w val="0.85305467564016724"/>
          <c:h val="0.641286233896716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dLbls>
            <c:dLbl>
              <c:idx val="0"/>
              <c:layout>
                <c:manualLayout>
                  <c:x val="2.9097759963446143E-2"/>
                  <c:y val="1.336131002279208E-2"/>
                </c:manualLayout>
              </c:layout>
              <c:showVal val="1"/>
            </c:dLbl>
            <c:dLbl>
              <c:idx val="1"/>
              <c:layout>
                <c:manualLayout>
                  <c:x val="4.3646639945169187E-2"/>
                  <c:y val="2.672262004558416E-3"/>
                </c:manualLayout>
              </c:layout>
              <c:showVal val="1"/>
            </c:dLbl>
            <c:dLbl>
              <c:idx val="2"/>
              <c:layout>
                <c:manualLayout>
                  <c:x val="4.3646639945169229E-2"/>
                  <c:y val="1.8705834031908918E-2"/>
                </c:manualLayout>
              </c:layout>
              <c:showVal val="1"/>
            </c:dLbl>
            <c:dLbl>
              <c:idx val="3"/>
              <c:layout>
                <c:manualLayout>
                  <c:x val="4.3646639945169229E-2"/>
                  <c:y val="5.3445240091168312E-3"/>
                </c:manualLayout>
              </c:layout>
              <c:showVal val="1"/>
            </c:dLbl>
            <c:dLbl>
              <c:idx val="4"/>
              <c:layout>
                <c:manualLayout>
                  <c:x val="4.7803462797090093E-2"/>
                  <c:y val="1.60335720273505E-2"/>
                </c:manualLayout>
              </c:layout>
              <c:showVal val="1"/>
            </c:dLbl>
            <c:dLbl>
              <c:idx val="5"/>
              <c:layout>
                <c:manualLayout>
                  <c:x val="2.4940937111525271E-2"/>
                  <c:y val="1.60335720273505E-2"/>
                </c:manualLayout>
              </c:layout>
              <c:showVal val="1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59.690000000000005</c:v>
                </c:pt>
                <c:pt idx="1">
                  <c:v>75.84</c:v>
                </c:pt>
                <c:pt idx="2">
                  <c:v>94.82</c:v>
                </c:pt>
                <c:pt idx="3">
                  <c:v>98.88</c:v>
                </c:pt>
                <c:pt idx="4">
                  <c:v>79.099999999999994</c:v>
                </c:pt>
                <c:pt idx="5">
                  <c:v>79.099999999999994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dLbls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424.38</c:v>
                </c:pt>
                <c:pt idx="1">
                  <c:v>266.87</c:v>
                </c:pt>
                <c:pt idx="2">
                  <c:v>350.83</c:v>
                </c:pt>
                <c:pt idx="3">
                  <c:v>1362.07</c:v>
                </c:pt>
                <c:pt idx="4">
                  <c:v>312.87</c:v>
                </c:pt>
                <c:pt idx="5">
                  <c:v>319.97000000000003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dLbls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Лист1!$D$2:$D$7</c:f>
              <c:numCache>
                <c:formatCode>General</c:formatCode>
                <c:ptCount val="6"/>
                <c:pt idx="0">
                  <c:v>242.18</c:v>
                </c:pt>
                <c:pt idx="1">
                  <c:v>255.93</c:v>
                </c:pt>
                <c:pt idx="2">
                  <c:v>275.51</c:v>
                </c:pt>
                <c:pt idx="3">
                  <c:v>270.66000000000008</c:v>
                </c:pt>
                <c:pt idx="4">
                  <c:v>270.45999999999992</c:v>
                </c:pt>
                <c:pt idx="5">
                  <c:v>270.45999999999992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межбюджетные трансферты</c:v>
                </c:pt>
              </c:strCache>
            </c:strRef>
          </c:tx>
          <c:dLbls>
            <c:dLbl>
              <c:idx val="0"/>
              <c:layout>
                <c:manualLayout>
                  <c:x val="1.870570283364395E-2"/>
                  <c:y val="-5.6117502095726746E-2"/>
                </c:manualLayout>
              </c:layout>
              <c:showVal val="1"/>
            </c:dLbl>
            <c:dLbl>
              <c:idx val="1"/>
              <c:layout>
                <c:manualLayout>
                  <c:x val="1.870570283364395E-2"/>
                  <c:y val="-3.7411668063817835E-2"/>
                </c:manualLayout>
              </c:layout>
              <c:showVal val="1"/>
            </c:dLbl>
            <c:dLbl>
              <c:idx val="2"/>
              <c:layout>
                <c:manualLayout>
                  <c:x val="1.6627291407683514E-2"/>
                  <c:y val="-7.4823336127635684E-2"/>
                </c:manualLayout>
              </c:layout>
              <c:showVal val="1"/>
            </c:dLbl>
            <c:dLbl>
              <c:idx val="3"/>
              <c:layout>
                <c:manualLayout>
                  <c:x val="2.0784114259604317E-2"/>
                  <c:y val="-3.2067144054700999E-2"/>
                </c:manualLayout>
              </c:layout>
              <c:showVal val="1"/>
            </c:dLbl>
            <c:dLbl>
              <c:idx val="4"/>
              <c:layout>
                <c:manualLayout>
                  <c:x val="2.0784114259604393E-2"/>
                  <c:y val="-4.8100716082051437E-2"/>
                </c:manualLayout>
              </c:layout>
              <c:showVal val="1"/>
            </c:dLbl>
            <c:dLbl>
              <c:idx val="5"/>
              <c:layout>
                <c:manualLayout>
                  <c:x val="3.3254582815367022E-2"/>
                  <c:y val="-4.5428454077493081E-2"/>
                </c:manualLayout>
              </c:layout>
              <c:showVal val="1"/>
            </c:dLbl>
            <c:txPr>
              <a:bodyPr/>
              <a:lstStyle/>
              <a:p>
                <a:pPr>
                  <a:defRPr b="1" i="0" baseline="0"/>
                </a:pPr>
                <a:endParaRPr lang="ru-RU"/>
              </a:p>
            </c:txPr>
            <c:showVal val="1"/>
          </c:dLbls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Лист1!$E$2:$E$7</c:f>
              <c:numCache>
                <c:formatCode>General</c:formatCode>
                <c:ptCount val="6"/>
                <c:pt idx="0">
                  <c:v>41.52</c:v>
                </c:pt>
                <c:pt idx="1">
                  <c:v>23.97</c:v>
                </c:pt>
                <c:pt idx="2">
                  <c:v>138.06</c:v>
                </c:pt>
                <c:pt idx="3">
                  <c:v>24.05</c:v>
                </c:pt>
                <c:pt idx="4">
                  <c:v>24.05</c:v>
                </c:pt>
                <c:pt idx="5">
                  <c:v>24.979999999999997</c:v>
                </c:pt>
              </c:numCache>
            </c:numRef>
          </c:val>
        </c:ser>
        <c:shape val="cylinder"/>
        <c:axId val="111597440"/>
        <c:axId val="111912448"/>
        <c:axId val="0"/>
      </c:bar3DChart>
      <c:catAx>
        <c:axId val="1115974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11912448"/>
        <c:crosses val="autoZero"/>
        <c:auto val="1"/>
        <c:lblAlgn val="ctr"/>
        <c:lblOffset val="100"/>
      </c:catAx>
      <c:valAx>
        <c:axId val="11191244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11597440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1742534182274845E-2"/>
          <c:y val="0.76708666830899641"/>
          <c:w val="0.95461924119328878"/>
          <c:h val="0.2202851051976511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9"/>
  <c:chart>
    <c:title>
      <c:tx>
        <c:rich>
          <a:bodyPr/>
          <a:lstStyle/>
          <a:p>
            <a:pPr>
              <a:defRPr/>
            </a:pPr>
            <a:r>
              <a:rPr lang="ru-RU" sz="1800" b="0" dirty="0">
                <a:latin typeface="Times New Roman" pitchFamily="18" charset="0"/>
                <a:cs typeface="Times New Roman" pitchFamily="18" charset="0"/>
              </a:rPr>
              <a:t>Расходы на реализацию муниципальных программ</a:t>
            </a:r>
          </a:p>
        </c:rich>
      </c:tx>
      <c:layout/>
    </c:title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Программные расходы, млн. руб.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958.74</c:v>
                </c:pt>
                <c:pt idx="1">
                  <c:v>789.67000000000007</c:v>
                </c:pt>
                <c:pt idx="2">
                  <c:v>1025.5</c:v>
                </c:pt>
                <c:pt idx="3">
                  <c:v>1943.35</c:v>
                </c:pt>
                <c:pt idx="4">
                  <c:v>838.57</c:v>
                </c:pt>
                <c:pt idx="5">
                  <c:v>830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Доля программных расходов, %</c:v>
                </c:pt>
              </c:strCache>
            </c:strRef>
          </c:tx>
          <c:cat>
            <c:numRef>
              <c:f>Лист1!$A$2:$A$7</c:f>
              <c:numCache>
                <c:formatCode>General</c:formatCode>
                <c:ptCount val="6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</c:numCache>
            </c:num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90.8</c:v>
                </c:pt>
                <c:pt idx="1">
                  <c:v>88.5</c:v>
                </c:pt>
                <c:pt idx="2">
                  <c:v>90.2</c:v>
                </c:pt>
                <c:pt idx="3">
                  <c:v>94.4</c:v>
                </c:pt>
                <c:pt idx="4">
                  <c:v>85.8</c:v>
                </c:pt>
                <c:pt idx="5">
                  <c:v>83.5</c:v>
                </c:pt>
              </c:numCache>
            </c:numRef>
          </c:val>
        </c:ser>
        <c:gapWidth val="95"/>
        <c:overlap val="100"/>
        <c:axId val="82245504"/>
        <c:axId val="82247040"/>
      </c:barChart>
      <c:catAx>
        <c:axId val="82245504"/>
        <c:scaling>
          <c:orientation val="minMax"/>
        </c:scaling>
        <c:axPos val="b"/>
        <c:numFmt formatCode="General" sourceLinked="1"/>
        <c:majorTickMark val="none"/>
        <c:tickLblPos val="nextTo"/>
        <c:crossAx val="82247040"/>
        <c:crosses val="autoZero"/>
        <c:auto val="1"/>
        <c:lblAlgn val="ctr"/>
        <c:lblOffset val="100"/>
      </c:catAx>
      <c:valAx>
        <c:axId val="8224704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82245504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400" baseline="0"/>
            </a:pPr>
            <a:endParaRPr lang="ru-RU"/>
          </a:p>
        </c:txPr>
      </c:dTable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71C4B2-D3A8-4083-B47C-B75E7B654246}" type="doc">
      <dgm:prSet loTypeId="urn:microsoft.com/office/officeart/2005/8/layout/vList5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4C6A4739-B8FA-49D5-81FD-E8CE339F328E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Обособленные подразделения ОАО «РЖД»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E7E6085B-0D14-4B23-8FA2-2A3890B9D435}" type="parTrans" cxnId="{BE23D39A-E5B6-4283-9C40-D21C76AE5D66}">
      <dgm:prSet/>
      <dgm:spPr/>
      <dgm:t>
        <a:bodyPr/>
        <a:lstStyle/>
        <a:p>
          <a:endParaRPr lang="ru-RU"/>
        </a:p>
      </dgm:t>
    </dgm:pt>
    <dgm:pt modelId="{0DB0784D-C6B9-4907-92D4-462F50D4CD5B}" type="sibTrans" cxnId="{BE23D39A-E5B6-4283-9C40-D21C76AE5D66}">
      <dgm:prSet/>
      <dgm:spPr/>
      <dgm:t>
        <a:bodyPr/>
        <a:lstStyle/>
        <a:p>
          <a:endParaRPr lang="ru-RU"/>
        </a:p>
      </dgm:t>
    </dgm:pt>
    <dgm:pt modelId="{F5EB7A20-70AC-402F-8ED2-333597861A6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АО Федеральная пассажирская компания  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D82D515-A186-4890-A0A2-3C366A19D667}" type="parTrans" cxnId="{0A647F8B-0C97-4345-B9B4-E11F4E28C3C9}">
      <dgm:prSet/>
      <dgm:spPr/>
      <dgm:t>
        <a:bodyPr/>
        <a:lstStyle/>
        <a:p>
          <a:endParaRPr lang="ru-RU"/>
        </a:p>
      </dgm:t>
    </dgm:pt>
    <dgm:pt modelId="{FEF86803-485F-43B2-A0CF-64E7BAC0AE47}" type="sibTrans" cxnId="{0A647F8B-0C97-4345-B9B4-E11F4E28C3C9}">
      <dgm:prSet/>
      <dgm:spPr/>
      <dgm:t>
        <a:bodyPr/>
        <a:lstStyle/>
        <a:p>
          <a:endParaRPr lang="ru-RU"/>
        </a:p>
      </dgm:t>
    </dgm:pt>
    <dgm:pt modelId="{7663B30A-E00F-463F-94A0-E1A89A849788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ЧУЗ «Больница «РЖД-Медицина» города Северобайкальск»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33C7DBB-0E52-4210-A50F-9A1B9145EC7A}" type="parTrans" cxnId="{42EEA5B4-E069-424E-9299-12FA6529610C}">
      <dgm:prSet/>
      <dgm:spPr/>
      <dgm:t>
        <a:bodyPr/>
        <a:lstStyle/>
        <a:p>
          <a:endParaRPr lang="ru-RU"/>
        </a:p>
      </dgm:t>
    </dgm:pt>
    <dgm:pt modelId="{7D22A71E-D5EC-43CF-B701-B8F14A43F163}" type="sibTrans" cxnId="{42EEA5B4-E069-424E-9299-12FA6529610C}">
      <dgm:prSet/>
      <dgm:spPr/>
      <dgm:t>
        <a:bodyPr/>
        <a:lstStyle/>
        <a:p>
          <a:endParaRPr lang="ru-RU"/>
        </a:p>
      </dgm:t>
    </dgm:pt>
    <dgm:pt modelId="{14FE6378-1306-473D-940D-DD9E4F56B863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Межмуниципальный отдел МВД РФ «Северобайкальский»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B0D8C742-5A89-44C7-9105-DBBF60C5F5BD}" type="parTrans" cxnId="{BC43872C-6722-4C30-9017-CF513C8E9013}">
      <dgm:prSet/>
      <dgm:spPr/>
      <dgm:t>
        <a:bodyPr/>
        <a:lstStyle/>
        <a:p>
          <a:endParaRPr lang="ru-RU"/>
        </a:p>
      </dgm:t>
    </dgm:pt>
    <dgm:pt modelId="{C8E972B6-9B27-4DE9-8F69-61432E459642}" type="sibTrans" cxnId="{BC43872C-6722-4C30-9017-CF513C8E9013}">
      <dgm:prSet/>
      <dgm:spPr/>
      <dgm:t>
        <a:bodyPr/>
        <a:lstStyle/>
        <a:p>
          <a:endParaRPr lang="ru-RU"/>
        </a:p>
      </dgm:t>
    </dgm:pt>
    <dgm:pt modelId="{D0535EFD-524C-46A3-851B-515769100C2A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Войсковая часть 7628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D68B3BEB-1B6B-4097-B94D-D8E96251636C}" type="parTrans" cxnId="{BF2BC719-3666-41D4-AF55-96421F62A0EE}">
      <dgm:prSet/>
      <dgm:spPr/>
      <dgm:t>
        <a:bodyPr/>
        <a:lstStyle/>
        <a:p>
          <a:endParaRPr lang="ru-RU"/>
        </a:p>
      </dgm:t>
    </dgm:pt>
    <dgm:pt modelId="{4290D625-316F-4C39-8AE4-8EB81C943331}" type="sibTrans" cxnId="{BF2BC719-3666-41D4-AF55-96421F62A0EE}">
      <dgm:prSet/>
      <dgm:spPr/>
      <dgm:t>
        <a:bodyPr/>
        <a:lstStyle/>
        <a:p>
          <a:endParaRPr lang="ru-RU"/>
        </a:p>
      </dgm:t>
    </dgm:pt>
    <dgm:pt modelId="{582448CB-BB2B-4132-A958-50F2F7128C44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ООО «</a:t>
          </a:r>
          <a:r>
            <a:rPr lang="ru-RU" sz="1600" dirty="0" err="1" smtClean="0">
              <a:latin typeface="Times New Roman" pitchFamily="18" charset="0"/>
              <a:cs typeface="Times New Roman" pitchFamily="18" charset="0"/>
            </a:rPr>
            <a:t>Локотех-Сервис</a:t>
          </a:r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C4FD6BA7-0ECA-4DA4-8967-1BADAE69EBFE}" type="parTrans" cxnId="{EFF5D95A-E820-44E6-A6C2-72961F96A07C}">
      <dgm:prSet/>
      <dgm:spPr/>
      <dgm:t>
        <a:bodyPr/>
        <a:lstStyle/>
        <a:p>
          <a:endParaRPr lang="ru-RU"/>
        </a:p>
      </dgm:t>
    </dgm:pt>
    <dgm:pt modelId="{DA482E5D-015E-47EE-8D38-E3AFEE9CA52B}" type="sibTrans" cxnId="{EFF5D95A-E820-44E6-A6C2-72961F96A07C}">
      <dgm:prSet/>
      <dgm:spPr/>
      <dgm:t>
        <a:bodyPr/>
        <a:lstStyle/>
        <a:p>
          <a:endParaRPr lang="ru-RU"/>
        </a:p>
      </dgm:t>
    </dgm:pt>
    <dgm:pt modelId="{FC0AEDE0-CF48-434E-B659-10B2C382C97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АО «Теплоэнерго»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2BB3940C-4354-4CFB-BFA6-AC82FBA9E3CD}" type="parTrans" cxnId="{09A8E9AF-9DFA-442E-A595-E93A9878A2E9}">
      <dgm:prSet/>
      <dgm:spPr/>
      <dgm:t>
        <a:bodyPr/>
        <a:lstStyle/>
        <a:p>
          <a:endParaRPr lang="ru-RU"/>
        </a:p>
      </dgm:t>
    </dgm:pt>
    <dgm:pt modelId="{2CF2DF7E-E67C-4FBD-A686-5122AF68DC0D}" type="sibTrans" cxnId="{09A8E9AF-9DFA-442E-A595-E93A9878A2E9}">
      <dgm:prSet/>
      <dgm:spPr/>
      <dgm:t>
        <a:bodyPr/>
        <a:lstStyle/>
        <a:p>
          <a:endParaRPr lang="ru-RU"/>
        </a:p>
      </dgm:t>
    </dgm:pt>
    <dgm:pt modelId="{1DF0D547-DAA9-4AEB-8C55-AA5EC7BAB0D9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Учреждения образования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867E5B03-01E5-4FCE-974D-30B1A42826E4}" type="parTrans" cxnId="{67A7D820-00A3-42B1-804A-C5BAA934C712}">
      <dgm:prSet/>
      <dgm:spPr/>
      <dgm:t>
        <a:bodyPr/>
        <a:lstStyle/>
        <a:p>
          <a:endParaRPr lang="ru-RU"/>
        </a:p>
      </dgm:t>
    </dgm:pt>
    <dgm:pt modelId="{FDDBB626-7C21-4A83-B714-8C2908DF4C64}" type="sibTrans" cxnId="{67A7D820-00A3-42B1-804A-C5BAA934C712}">
      <dgm:prSet/>
      <dgm:spPr/>
      <dgm:t>
        <a:bodyPr/>
        <a:lstStyle/>
        <a:p>
          <a:endParaRPr lang="ru-RU"/>
        </a:p>
      </dgm:t>
    </dgm:pt>
    <dgm:pt modelId="{E0D082A4-B7E1-479C-A80D-23DAB9DEB22C}" type="pres">
      <dgm:prSet presAssocID="{8A71C4B2-D3A8-4083-B47C-B75E7B6542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FF2404-81D5-4056-B7F1-E4C7BD886A98}" type="pres">
      <dgm:prSet presAssocID="{4C6A4739-B8FA-49D5-81FD-E8CE339F328E}" presName="linNode" presStyleCnt="0"/>
      <dgm:spPr/>
    </dgm:pt>
    <dgm:pt modelId="{2D3A6680-636A-4AAD-AA32-8B255C19BC68}" type="pres">
      <dgm:prSet presAssocID="{4C6A4739-B8FA-49D5-81FD-E8CE339F328E}" presName="parentText" presStyleLbl="node1" presStyleIdx="0" presStyleCnt="8" custScaleX="226849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AC13F3-BAD4-45EE-9D79-6A6490B2431D}" type="pres">
      <dgm:prSet presAssocID="{0DB0784D-C6B9-4907-92D4-462F50D4CD5B}" presName="sp" presStyleCnt="0"/>
      <dgm:spPr/>
    </dgm:pt>
    <dgm:pt modelId="{951831FF-4F6E-4C2F-94C9-469C06A815BB}" type="pres">
      <dgm:prSet presAssocID="{F5EB7A20-70AC-402F-8ED2-333597861A6A}" presName="linNode" presStyleCnt="0"/>
      <dgm:spPr/>
    </dgm:pt>
    <dgm:pt modelId="{421D1F6C-8A0C-44AB-88B2-6CF9BC749B7A}" type="pres">
      <dgm:prSet presAssocID="{F5EB7A20-70AC-402F-8ED2-333597861A6A}" presName="parentText" presStyleLbl="node1" presStyleIdx="1" presStyleCnt="8" custScaleX="22036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9B1787-CCCA-4305-A49C-0A108649CF7F}" type="pres">
      <dgm:prSet presAssocID="{FEF86803-485F-43B2-A0CF-64E7BAC0AE47}" presName="sp" presStyleCnt="0"/>
      <dgm:spPr/>
    </dgm:pt>
    <dgm:pt modelId="{F350E06C-B8BD-4919-973B-0DF36ACB0784}" type="pres">
      <dgm:prSet presAssocID="{7663B30A-E00F-463F-94A0-E1A89A849788}" presName="linNode" presStyleCnt="0"/>
      <dgm:spPr/>
    </dgm:pt>
    <dgm:pt modelId="{92CC3B2F-3724-465F-99A7-98E90894F4FF}" type="pres">
      <dgm:prSet presAssocID="{7663B30A-E00F-463F-94A0-E1A89A849788}" presName="parentText" presStyleLbl="node1" presStyleIdx="2" presStyleCnt="8" custScaleX="2138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A8A1F-764F-4062-8D5B-A1A0EB0A7F59}" type="pres">
      <dgm:prSet presAssocID="{7D22A71E-D5EC-43CF-B701-B8F14A43F163}" presName="sp" presStyleCnt="0"/>
      <dgm:spPr/>
    </dgm:pt>
    <dgm:pt modelId="{A8C491F2-829C-4F26-B1BA-4FE8EA63E525}" type="pres">
      <dgm:prSet presAssocID="{D0535EFD-524C-46A3-851B-515769100C2A}" presName="linNode" presStyleCnt="0"/>
      <dgm:spPr/>
    </dgm:pt>
    <dgm:pt modelId="{C9F06612-A02C-452E-8012-F9C2F0FFFBB8}" type="pres">
      <dgm:prSet presAssocID="{D0535EFD-524C-46A3-851B-515769100C2A}" presName="parentText" presStyleLbl="node1" presStyleIdx="3" presStyleCnt="8" custScaleX="2074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DCB5A-C70E-418A-88F3-CC012CEA1F1C}" type="pres">
      <dgm:prSet presAssocID="{4290D625-316F-4C39-8AE4-8EB81C943331}" presName="sp" presStyleCnt="0"/>
      <dgm:spPr/>
    </dgm:pt>
    <dgm:pt modelId="{975EBB7C-8619-4C22-AA02-504AB7F9BC6F}" type="pres">
      <dgm:prSet presAssocID="{582448CB-BB2B-4132-A958-50F2F7128C44}" presName="linNode" presStyleCnt="0"/>
      <dgm:spPr/>
    </dgm:pt>
    <dgm:pt modelId="{162011BF-1181-486F-AD02-A9489679E0C7}" type="pres">
      <dgm:prSet presAssocID="{582448CB-BB2B-4132-A958-50F2F7128C44}" presName="parentText" presStyleLbl="node1" presStyleIdx="4" presStyleCnt="8" custScaleX="19814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DC6578-E3C5-4EE0-A9B0-80D8EFBCAE4C}" type="pres">
      <dgm:prSet presAssocID="{DA482E5D-015E-47EE-8D38-E3AFEE9CA52B}" presName="sp" presStyleCnt="0"/>
      <dgm:spPr/>
    </dgm:pt>
    <dgm:pt modelId="{9EB430E4-A46D-4762-90C4-945ACC7CDEBD}" type="pres">
      <dgm:prSet presAssocID="{FC0AEDE0-CF48-434E-B659-10B2C382C97F}" presName="linNode" presStyleCnt="0"/>
      <dgm:spPr/>
    </dgm:pt>
    <dgm:pt modelId="{491A7903-F85E-46FB-8D61-AE88948A9414}" type="pres">
      <dgm:prSet presAssocID="{FC0AEDE0-CF48-434E-B659-10B2C382C97F}" presName="parentText" presStyleLbl="node1" presStyleIdx="5" presStyleCnt="8" custScaleX="18425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7F86DA-EA7C-4413-A16D-0CC4BF9EC4B6}" type="pres">
      <dgm:prSet presAssocID="{2CF2DF7E-E67C-4FBD-A686-5122AF68DC0D}" presName="sp" presStyleCnt="0"/>
      <dgm:spPr/>
    </dgm:pt>
    <dgm:pt modelId="{B91E897F-D533-4E44-830F-9A7CE7D926B3}" type="pres">
      <dgm:prSet presAssocID="{14FE6378-1306-473D-940D-DD9E4F56B863}" presName="linNode" presStyleCnt="0"/>
      <dgm:spPr/>
    </dgm:pt>
    <dgm:pt modelId="{AB0DC987-0A8F-41FD-AD51-59C29AEC0D8E}" type="pres">
      <dgm:prSet presAssocID="{14FE6378-1306-473D-940D-DD9E4F56B863}" presName="parentText" presStyleLbl="node1" presStyleIdx="6" presStyleCnt="8" custScaleX="17129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75613-1AFA-4555-BE5A-821DE15ABB34}" type="pres">
      <dgm:prSet presAssocID="{C8E972B6-9B27-4DE9-8F69-61432E459642}" presName="sp" presStyleCnt="0"/>
      <dgm:spPr/>
    </dgm:pt>
    <dgm:pt modelId="{997C7AC2-31FA-4A74-9497-CC95BB539332}" type="pres">
      <dgm:prSet presAssocID="{1DF0D547-DAA9-4AEB-8C55-AA5EC7BAB0D9}" presName="linNode" presStyleCnt="0"/>
      <dgm:spPr/>
    </dgm:pt>
    <dgm:pt modelId="{7CAD3652-27B7-4D2A-9D91-EDF48057EEF2}" type="pres">
      <dgm:prSet presAssocID="{1DF0D547-DAA9-4AEB-8C55-AA5EC7BAB0D9}" presName="parentText" presStyleLbl="node1" presStyleIdx="7" presStyleCnt="8" custScaleX="15185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C905A9C-5CCC-4028-85D2-4173ECFD8126}" type="presOf" srcId="{582448CB-BB2B-4132-A958-50F2F7128C44}" destId="{162011BF-1181-486F-AD02-A9489679E0C7}" srcOrd="0" destOrd="0" presId="urn:microsoft.com/office/officeart/2005/8/layout/vList5"/>
    <dgm:cxn modelId="{0A647F8B-0C97-4345-B9B4-E11F4E28C3C9}" srcId="{8A71C4B2-D3A8-4083-B47C-B75E7B654246}" destId="{F5EB7A20-70AC-402F-8ED2-333597861A6A}" srcOrd="1" destOrd="0" parTransId="{8D82D515-A186-4890-A0A2-3C366A19D667}" sibTransId="{FEF86803-485F-43B2-A0CF-64E7BAC0AE47}"/>
    <dgm:cxn modelId="{B5015E32-2D33-4F4F-A6F2-05F2311F66FC}" type="presOf" srcId="{14FE6378-1306-473D-940D-DD9E4F56B863}" destId="{AB0DC987-0A8F-41FD-AD51-59C29AEC0D8E}" srcOrd="0" destOrd="0" presId="urn:microsoft.com/office/officeart/2005/8/layout/vList5"/>
    <dgm:cxn modelId="{4420B872-CF5D-4CB9-A3E2-ECFAA7D9A8E8}" type="presOf" srcId="{F5EB7A20-70AC-402F-8ED2-333597861A6A}" destId="{421D1F6C-8A0C-44AB-88B2-6CF9BC749B7A}" srcOrd="0" destOrd="0" presId="urn:microsoft.com/office/officeart/2005/8/layout/vList5"/>
    <dgm:cxn modelId="{15D57A4B-A381-408F-966C-D8ABEE47AB13}" type="presOf" srcId="{D0535EFD-524C-46A3-851B-515769100C2A}" destId="{C9F06612-A02C-452E-8012-F9C2F0FFFBB8}" srcOrd="0" destOrd="0" presId="urn:microsoft.com/office/officeart/2005/8/layout/vList5"/>
    <dgm:cxn modelId="{09A8E9AF-9DFA-442E-A595-E93A9878A2E9}" srcId="{8A71C4B2-D3A8-4083-B47C-B75E7B654246}" destId="{FC0AEDE0-CF48-434E-B659-10B2C382C97F}" srcOrd="5" destOrd="0" parTransId="{2BB3940C-4354-4CFB-BFA6-AC82FBA9E3CD}" sibTransId="{2CF2DF7E-E67C-4FBD-A686-5122AF68DC0D}"/>
    <dgm:cxn modelId="{7AA4932A-9E8A-4C6F-8FE3-76C1C4A0E619}" type="presOf" srcId="{FC0AEDE0-CF48-434E-B659-10B2C382C97F}" destId="{491A7903-F85E-46FB-8D61-AE88948A9414}" srcOrd="0" destOrd="0" presId="urn:microsoft.com/office/officeart/2005/8/layout/vList5"/>
    <dgm:cxn modelId="{BF2BC719-3666-41D4-AF55-96421F62A0EE}" srcId="{8A71C4B2-D3A8-4083-B47C-B75E7B654246}" destId="{D0535EFD-524C-46A3-851B-515769100C2A}" srcOrd="3" destOrd="0" parTransId="{D68B3BEB-1B6B-4097-B94D-D8E96251636C}" sibTransId="{4290D625-316F-4C39-8AE4-8EB81C943331}"/>
    <dgm:cxn modelId="{3289B9F3-1071-47B5-ABEA-2FA4585835E8}" type="presOf" srcId="{8A71C4B2-D3A8-4083-B47C-B75E7B654246}" destId="{E0D082A4-B7E1-479C-A80D-23DAB9DEB22C}" srcOrd="0" destOrd="0" presId="urn:microsoft.com/office/officeart/2005/8/layout/vList5"/>
    <dgm:cxn modelId="{708CC3F6-65CC-4B07-98CA-8D52F9FBA5AB}" type="presOf" srcId="{4C6A4739-B8FA-49D5-81FD-E8CE339F328E}" destId="{2D3A6680-636A-4AAD-AA32-8B255C19BC68}" srcOrd="0" destOrd="0" presId="urn:microsoft.com/office/officeart/2005/8/layout/vList5"/>
    <dgm:cxn modelId="{BE23D39A-E5B6-4283-9C40-D21C76AE5D66}" srcId="{8A71C4B2-D3A8-4083-B47C-B75E7B654246}" destId="{4C6A4739-B8FA-49D5-81FD-E8CE339F328E}" srcOrd="0" destOrd="0" parTransId="{E7E6085B-0D14-4B23-8FA2-2A3890B9D435}" sibTransId="{0DB0784D-C6B9-4907-92D4-462F50D4CD5B}"/>
    <dgm:cxn modelId="{BC43872C-6722-4C30-9017-CF513C8E9013}" srcId="{8A71C4B2-D3A8-4083-B47C-B75E7B654246}" destId="{14FE6378-1306-473D-940D-DD9E4F56B863}" srcOrd="6" destOrd="0" parTransId="{B0D8C742-5A89-44C7-9105-DBBF60C5F5BD}" sibTransId="{C8E972B6-9B27-4DE9-8F69-61432E459642}"/>
    <dgm:cxn modelId="{AB119536-D4D7-4488-9A46-51130EE8C1B3}" type="presOf" srcId="{7663B30A-E00F-463F-94A0-E1A89A849788}" destId="{92CC3B2F-3724-465F-99A7-98E90894F4FF}" srcOrd="0" destOrd="0" presId="urn:microsoft.com/office/officeart/2005/8/layout/vList5"/>
    <dgm:cxn modelId="{A3FCF456-B29F-4CAE-A63E-ECDC1012B6A6}" type="presOf" srcId="{1DF0D547-DAA9-4AEB-8C55-AA5EC7BAB0D9}" destId="{7CAD3652-27B7-4D2A-9D91-EDF48057EEF2}" srcOrd="0" destOrd="0" presId="urn:microsoft.com/office/officeart/2005/8/layout/vList5"/>
    <dgm:cxn modelId="{42EEA5B4-E069-424E-9299-12FA6529610C}" srcId="{8A71C4B2-D3A8-4083-B47C-B75E7B654246}" destId="{7663B30A-E00F-463F-94A0-E1A89A849788}" srcOrd="2" destOrd="0" parTransId="{B33C7DBB-0E52-4210-A50F-9A1B9145EC7A}" sibTransId="{7D22A71E-D5EC-43CF-B701-B8F14A43F163}"/>
    <dgm:cxn modelId="{EFF5D95A-E820-44E6-A6C2-72961F96A07C}" srcId="{8A71C4B2-D3A8-4083-B47C-B75E7B654246}" destId="{582448CB-BB2B-4132-A958-50F2F7128C44}" srcOrd="4" destOrd="0" parTransId="{C4FD6BA7-0ECA-4DA4-8967-1BADAE69EBFE}" sibTransId="{DA482E5D-015E-47EE-8D38-E3AFEE9CA52B}"/>
    <dgm:cxn modelId="{67A7D820-00A3-42B1-804A-C5BAA934C712}" srcId="{8A71C4B2-D3A8-4083-B47C-B75E7B654246}" destId="{1DF0D547-DAA9-4AEB-8C55-AA5EC7BAB0D9}" srcOrd="7" destOrd="0" parTransId="{867E5B03-01E5-4FCE-974D-30B1A42826E4}" sibTransId="{FDDBB626-7C21-4A83-B714-8C2908DF4C64}"/>
    <dgm:cxn modelId="{980C6B70-7397-4117-A135-64E980C79BD8}" type="presParOf" srcId="{E0D082A4-B7E1-479C-A80D-23DAB9DEB22C}" destId="{C0FF2404-81D5-4056-B7F1-E4C7BD886A98}" srcOrd="0" destOrd="0" presId="urn:microsoft.com/office/officeart/2005/8/layout/vList5"/>
    <dgm:cxn modelId="{FFB5BC0E-E714-4BC7-8847-29CF5375CBEC}" type="presParOf" srcId="{C0FF2404-81D5-4056-B7F1-E4C7BD886A98}" destId="{2D3A6680-636A-4AAD-AA32-8B255C19BC68}" srcOrd="0" destOrd="0" presId="urn:microsoft.com/office/officeart/2005/8/layout/vList5"/>
    <dgm:cxn modelId="{7756172D-6A4D-4B11-AB4B-9A8410449ADD}" type="presParOf" srcId="{E0D082A4-B7E1-479C-A80D-23DAB9DEB22C}" destId="{D0AC13F3-BAD4-45EE-9D79-6A6490B2431D}" srcOrd="1" destOrd="0" presId="urn:microsoft.com/office/officeart/2005/8/layout/vList5"/>
    <dgm:cxn modelId="{ED198B2B-DD09-4AF8-8DEC-850809FA9355}" type="presParOf" srcId="{E0D082A4-B7E1-479C-A80D-23DAB9DEB22C}" destId="{951831FF-4F6E-4C2F-94C9-469C06A815BB}" srcOrd="2" destOrd="0" presId="urn:microsoft.com/office/officeart/2005/8/layout/vList5"/>
    <dgm:cxn modelId="{93027A75-4EC9-4A64-B944-5C76B21B2139}" type="presParOf" srcId="{951831FF-4F6E-4C2F-94C9-469C06A815BB}" destId="{421D1F6C-8A0C-44AB-88B2-6CF9BC749B7A}" srcOrd="0" destOrd="0" presId="urn:microsoft.com/office/officeart/2005/8/layout/vList5"/>
    <dgm:cxn modelId="{DD5A780F-5DB0-4F8C-9058-173128CBE66B}" type="presParOf" srcId="{E0D082A4-B7E1-479C-A80D-23DAB9DEB22C}" destId="{E79B1787-CCCA-4305-A49C-0A108649CF7F}" srcOrd="3" destOrd="0" presId="urn:microsoft.com/office/officeart/2005/8/layout/vList5"/>
    <dgm:cxn modelId="{A2178636-FFF2-4638-AB86-4DB268C41C6D}" type="presParOf" srcId="{E0D082A4-B7E1-479C-A80D-23DAB9DEB22C}" destId="{F350E06C-B8BD-4919-973B-0DF36ACB0784}" srcOrd="4" destOrd="0" presId="urn:microsoft.com/office/officeart/2005/8/layout/vList5"/>
    <dgm:cxn modelId="{C33A147B-745D-4246-A8F7-8043EEA9AC92}" type="presParOf" srcId="{F350E06C-B8BD-4919-973B-0DF36ACB0784}" destId="{92CC3B2F-3724-465F-99A7-98E90894F4FF}" srcOrd="0" destOrd="0" presId="urn:microsoft.com/office/officeart/2005/8/layout/vList5"/>
    <dgm:cxn modelId="{3E73E75F-B3F1-49F7-A3A3-4C2EDCC23151}" type="presParOf" srcId="{E0D082A4-B7E1-479C-A80D-23DAB9DEB22C}" destId="{629A8A1F-764F-4062-8D5B-A1A0EB0A7F59}" srcOrd="5" destOrd="0" presId="urn:microsoft.com/office/officeart/2005/8/layout/vList5"/>
    <dgm:cxn modelId="{4B7096CA-375B-444E-96E7-99E6FFD6C655}" type="presParOf" srcId="{E0D082A4-B7E1-479C-A80D-23DAB9DEB22C}" destId="{A8C491F2-829C-4F26-B1BA-4FE8EA63E525}" srcOrd="6" destOrd="0" presId="urn:microsoft.com/office/officeart/2005/8/layout/vList5"/>
    <dgm:cxn modelId="{A990F619-E196-414F-A81E-B17AB2FB8D95}" type="presParOf" srcId="{A8C491F2-829C-4F26-B1BA-4FE8EA63E525}" destId="{C9F06612-A02C-452E-8012-F9C2F0FFFBB8}" srcOrd="0" destOrd="0" presId="urn:microsoft.com/office/officeart/2005/8/layout/vList5"/>
    <dgm:cxn modelId="{7D0D943A-54F1-417C-9DBC-A48E00E33F1B}" type="presParOf" srcId="{E0D082A4-B7E1-479C-A80D-23DAB9DEB22C}" destId="{EFFDCB5A-C70E-418A-88F3-CC012CEA1F1C}" srcOrd="7" destOrd="0" presId="urn:microsoft.com/office/officeart/2005/8/layout/vList5"/>
    <dgm:cxn modelId="{00BE77E3-E66B-4CF7-B1C5-187098751028}" type="presParOf" srcId="{E0D082A4-B7E1-479C-A80D-23DAB9DEB22C}" destId="{975EBB7C-8619-4C22-AA02-504AB7F9BC6F}" srcOrd="8" destOrd="0" presId="urn:microsoft.com/office/officeart/2005/8/layout/vList5"/>
    <dgm:cxn modelId="{125AA466-0ECA-43A9-9016-FE5A666054D9}" type="presParOf" srcId="{975EBB7C-8619-4C22-AA02-504AB7F9BC6F}" destId="{162011BF-1181-486F-AD02-A9489679E0C7}" srcOrd="0" destOrd="0" presId="urn:microsoft.com/office/officeart/2005/8/layout/vList5"/>
    <dgm:cxn modelId="{014F7525-08F6-4D8B-B674-8E70628D3E7E}" type="presParOf" srcId="{E0D082A4-B7E1-479C-A80D-23DAB9DEB22C}" destId="{9CDC6578-E3C5-4EE0-A9B0-80D8EFBCAE4C}" srcOrd="9" destOrd="0" presId="urn:microsoft.com/office/officeart/2005/8/layout/vList5"/>
    <dgm:cxn modelId="{83345CF6-E335-4C9A-8C39-EB8981D9D7F5}" type="presParOf" srcId="{E0D082A4-B7E1-479C-A80D-23DAB9DEB22C}" destId="{9EB430E4-A46D-4762-90C4-945ACC7CDEBD}" srcOrd="10" destOrd="0" presId="urn:microsoft.com/office/officeart/2005/8/layout/vList5"/>
    <dgm:cxn modelId="{947FFA9C-2032-4C89-A8AE-DC219F3A2FB0}" type="presParOf" srcId="{9EB430E4-A46D-4762-90C4-945ACC7CDEBD}" destId="{491A7903-F85E-46FB-8D61-AE88948A9414}" srcOrd="0" destOrd="0" presId="urn:microsoft.com/office/officeart/2005/8/layout/vList5"/>
    <dgm:cxn modelId="{B9C4EB97-9E56-4B59-B28C-7E7DC937AA00}" type="presParOf" srcId="{E0D082A4-B7E1-479C-A80D-23DAB9DEB22C}" destId="{697F86DA-EA7C-4413-A16D-0CC4BF9EC4B6}" srcOrd="11" destOrd="0" presId="urn:microsoft.com/office/officeart/2005/8/layout/vList5"/>
    <dgm:cxn modelId="{80C9EC8D-3478-4864-9E28-D650CEAB41D5}" type="presParOf" srcId="{E0D082A4-B7E1-479C-A80D-23DAB9DEB22C}" destId="{B91E897F-D533-4E44-830F-9A7CE7D926B3}" srcOrd="12" destOrd="0" presId="urn:microsoft.com/office/officeart/2005/8/layout/vList5"/>
    <dgm:cxn modelId="{DDC06E67-FE7B-4114-AD32-A267EAE25E9B}" type="presParOf" srcId="{B91E897F-D533-4E44-830F-9A7CE7D926B3}" destId="{AB0DC987-0A8F-41FD-AD51-59C29AEC0D8E}" srcOrd="0" destOrd="0" presId="urn:microsoft.com/office/officeart/2005/8/layout/vList5"/>
    <dgm:cxn modelId="{251F2E3E-5DA1-4DDC-AFA3-2D72986B38E7}" type="presParOf" srcId="{E0D082A4-B7E1-479C-A80D-23DAB9DEB22C}" destId="{9F675613-1AFA-4555-BE5A-821DE15ABB34}" srcOrd="13" destOrd="0" presId="urn:microsoft.com/office/officeart/2005/8/layout/vList5"/>
    <dgm:cxn modelId="{E18F51B4-E292-41B1-AF4C-AE837680474C}" type="presParOf" srcId="{E0D082A4-B7E1-479C-A80D-23DAB9DEB22C}" destId="{997C7AC2-31FA-4A74-9497-CC95BB539332}" srcOrd="14" destOrd="0" presId="urn:microsoft.com/office/officeart/2005/8/layout/vList5"/>
    <dgm:cxn modelId="{76D1F37A-7EBA-4B71-8BD0-7DB4C24A996D}" type="presParOf" srcId="{997C7AC2-31FA-4A74-9497-CC95BB539332}" destId="{7CAD3652-27B7-4D2A-9D91-EDF48057EEF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E86E97-A285-4001-AD11-5F13D79D23CC}" type="doc">
      <dgm:prSet loTypeId="urn:microsoft.com/office/officeart/2005/8/layout/pyramid2" loCatId="pyramid" qsTypeId="urn:microsoft.com/office/officeart/2005/8/quickstyle/simple3" qsCatId="simple" csTypeId="urn:microsoft.com/office/officeart/2005/8/colors/accent0_3" csCatId="mainScheme" phldr="1"/>
      <dgm:spPr/>
    </dgm:pt>
    <dgm:pt modelId="{56B9D6B2-CF04-410E-B092-4EB2EDA714B2}">
      <dgm:prSet phldrT="[Текст]" custT="1"/>
      <dgm:spPr/>
      <dgm:t>
        <a:bodyPr anchor="b" anchorCtr="0"/>
        <a:lstStyle/>
        <a:p>
          <a:pPr algn="ctr"/>
          <a:r>
            <a:rPr lang="ru-RU" sz="140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Налоговый кодекс Российской Федерации</a:t>
          </a:r>
          <a:r>
            <a:rPr lang="ru-RU" sz="240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r>
            <a:rPr lang="ru-RU" sz="16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B0890F1-E3D8-4D25-BE3F-71334788CC22}" type="parTrans" cxnId="{DB0262C2-B938-4F0F-A6E5-ADF1EEF882C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1DF28D4-AE8D-41AD-951B-02379D7EADEE}" type="sibTrans" cxnId="{DB0262C2-B938-4F0F-A6E5-ADF1EEF882C8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1E87C2-6646-4418-A0B9-026AABEFAF68}">
      <dgm:prSet phldrT="[Текст]" custT="1"/>
      <dgm:spPr/>
      <dgm:t>
        <a:bodyPr/>
        <a:lstStyle/>
        <a:p>
          <a:pPr algn="ctr"/>
          <a:r>
            <a: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Решения представительных органов местного самоуправления</a:t>
          </a:r>
          <a:endParaRPr lang="ru-RU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3EA705C-986F-4D07-A8F5-8BB556545B7D}" type="parTrans" cxnId="{824E4ACC-3DAC-43FD-A8AF-DCCB1BF9A05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FB9E013-3853-4371-B2A3-FF4D81F762E1}" type="sibTrans" cxnId="{824E4ACC-3DAC-43FD-A8AF-DCCB1BF9A05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3840BF1-07F2-4334-AEA7-4BBFDB6E059A}">
      <dgm:prSet custT="1"/>
      <dgm:spPr/>
      <dgm:t>
        <a:bodyPr/>
        <a:lstStyle/>
        <a:p>
          <a:pPr rtl="0"/>
          <a:r>
            <a:rPr lang="ru-RU" sz="1400" b="0" i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Закон Республики Бурятия от 26.11.2002 № 145-III </a:t>
          </a:r>
          <a:r>
            <a:rPr lang="ru-RU" sz="1400" b="0" i="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 некоторых вопросах налогового регулирования, отнесенных законодательством Российской Федерации о налогах и сборах к ведению субъектов Российской Федерации»</a:t>
          </a:r>
          <a:endParaRPr kumimoji="0" lang="ru-RU" altLang="ru-RU" sz="1400" b="0" i="0" u="none" strike="noStrike" cap="none" normalizeH="0" baseline="0" dirty="0" smtClean="0">
            <a:ln/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gm:t>
    </dgm:pt>
    <dgm:pt modelId="{960CB110-BDEA-4458-B5D2-D5713E976706}" type="parTrans" cxnId="{14C084AD-7064-4B12-892B-A9161C40C5F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F3AE867-ACBF-414B-9091-152FB842D441}" type="sibTrans" cxnId="{14C084AD-7064-4B12-892B-A9161C40C5FA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1732CB4-9FB2-417A-A73B-4C18C062EAFB}" type="pres">
      <dgm:prSet presAssocID="{4CE86E97-A285-4001-AD11-5F13D79D23CC}" presName="compositeShape" presStyleCnt="0">
        <dgm:presLayoutVars>
          <dgm:dir/>
          <dgm:resizeHandles/>
        </dgm:presLayoutVars>
      </dgm:prSet>
      <dgm:spPr/>
    </dgm:pt>
    <dgm:pt modelId="{F900EE9E-292B-49C1-AAE4-11176DDC56C8}" type="pres">
      <dgm:prSet presAssocID="{4CE86E97-A285-4001-AD11-5F13D79D23CC}" presName="pyramid" presStyleLbl="node1" presStyleIdx="0" presStyleCnt="1" custScaleX="105714" custLinFactNeighborX="-21950"/>
      <dgm:spPr/>
      <dgm:t>
        <a:bodyPr/>
        <a:lstStyle/>
        <a:p>
          <a:endParaRPr lang="ru-RU"/>
        </a:p>
      </dgm:t>
    </dgm:pt>
    <dgm:pt modelId="{E44FE37C-A0D7-4836-A17D-10673355FCC2}" type="pres">
      <dgm:prSet presAssocID="{4CE86E97-A285-4001-AD11-5F13D79D23CC}" presName="theList" presStyleCnt="0"/>
      <dgm:spPr/>
    </dgm:pt>
    <dgm:pt modelId="{7681C611-BB12-4E6F-8397-B63692B05898}" type="pres">
      <dgm:prSet presAssocID="{56B9D6B2-CF04-410E-B092-4EB2EDA714B2}" presName="aNode" presStyleLbl="fgAcc1" presStyleIdx="0" presStyleCnt="3" custScaleX="318957" custScaleY="55070" custLinFactY="15633" custLinFactNeighborX="96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A3FADB-175E-4AF3-BF66-FC17BE2FE54F}" type="pres">
      <dgm:prSet presAssocID="{56B9D6B2-CF04-410E-B092-4EB2EDA714B2}" presName="aSpace" presStyleCnt="0"/>
      <dgm:spPr/>
    </dgm:pt>
    <dgm:pt modelId="{85D87720-CFB4-4FB3-A48F-4EE60BE7BB63}" type="pres">
      <dgm:prSet presAssocID="{33840BF1-07F2-4334-AEA7-4BBFDB6E059A}" presName="aNode" presStyleLbl="fgAcc1" presStyleIdx="1" presStyleCnt="3" custScaleX="320879" custScaleY="139840" custLinFactY="21489" custLinFactNeighborX="90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AC2788-E727-47C5-BECF-02312F9ACE4F}" type="pres">
      <dgm:prSet presAssocID="{33840BF1-07F2-4334-AEA7-4BBFDB6E059A}" presName="aSpace" presStyleCnt="0"/>
      <dgm:spPr/>
    </dgm:pt>
    <dgm:pt modelId="{E7BFA443-92D2-495C-B304-1B3C19732342}" type="pres">
      <dgm:prSet presAssocID="{391E87C2-6646-4418-A0B9-026AABEFAF68}" presName="aNode" presStyleLbl="fgAcc1" presStyleIdx="2" presStyleCnt="3" custScaleX="316050" custScaleY="58223" custLinFactY="26666" custLinFactNeighborX="-90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370619-4701-4908-9E40-35BE2DB50130}" type="pres">
      <dgm:prSet presAssocID="{391E87C2-6646-4418-A0B9-026AABEFAF68}" presName="aSpace" presStyleCnt="0"/>
      <dgm:spPr/>
    </dgm:pt>
  </dgm:ptLst>
  <dgm:cxnLst>
    <dgm:cxn modelId="{DB0262C2-B938-4F0F-A6E5-ADF1EEF882C8}" srcId="{4CE86E97-A285-4001-AD11-5F13D79D23CC}" destId="{56B9D6B2-CF04-410E-B092-4EB2EDA714B2}" srcOrd="0" destOrd="0" parTransId="{BB0890F1-E3D8-4D25-BE3F-71334788CC22}" sibTransId="{61DF28D4-AE8D-41AD-951B-02379D7EADEE}"/>
    <dgm:cxn modelId="{84380A60-4375-4743-9B20-79E2296318F3}" type="presOf" srcId="{391E87C2-6646-4418-A0B9-026AABEFAF68}" destId="{E7BFA443-92D2-495C-B304-1B3C19732342}" srcOrd="0" destOrd="0" presId="urn:microsoft.com/office/officeart/2005/8/layout/pyramid2"/>
    <dgm:cxn modelId="{14C084AD-7064-4B12-892B-A9161C40C5FA}" srcId="{4CE86E97-A285-4001-AD11-5F13D79D23CC}" destId="{33840BF1-07F2-4334-AEA7-4BBFDB6E059A}" srcOrd="1" destOrd="0" parTransId="{960CB110-BDEA-4458-B5D2-D5713E976706}" sibTransId="{5F3AE867-ACBF-414B-9091-152FB842D441}"/>
    <dgm:cxn modelId="{824E4ACC-3DAC-43FD-A8AF-DCCB1BF9A055}" srcId="{4CE86E97-A285-4001-AD11-5F13D79D23CC}" destId="{391E87C2-6646-4418-A0B9-026AABEFAF68}" srcOrd="2" destOrd="0" parTransId="{53EA705C-986F-4D07-A8F5-8BB556545B7D}" sibTransId="{CFB9E013-3853-4371-B2A3-FF4D81F762E1}"/>
    <dgm:cxn modelId="{39F005BF-B435-4174-A36A-A44697E976AB}" type="presOf" srcId="{4CE86E97-A285-4001-AD11-5F13D79D23CC}" destId="{F1732CB4-9FB2-417A-A73B-4C18C062EAFB}" srcOrd="0" destOrd="0" presId="urn:microsoft.com/office/officeart/2005/8/layout/pyramid2"/>
    <dgm:cxn modelId="{AF1221E7-3A80-44B9-B490-0B188266C520}" type="presOf" srcId="{33840BF1-07F2-4334-AEA7-4BBFDB6E059A}" destId="{85D87720-CFB4-4FB3-A48F-4EE60BE7BB63}" srcOrd="0" destOrd="0" presId="urn:microsoft.com/office/officeart/2005/8/layout/pyramid2"/>
    <dgm:cxn modelId="{2AD56CA6-AA0A-4717-9AED-3C04B6ED73C5}" type="presOf" srcId="{56B9D6B2-CF04-410E-B092-4EB2EDA714B2}" destId="{7681C611-BB12-4E6F-8397-B63692B05898}" srcOrd="0" destOrd="0" presId="urn:microsoft.com/office/officeart/2005/8/layout/pyramid2"/>
    <dgm:cxn modelId="{88CE3C14-E784-4C92-893B-5E5E81A22275}" type="presParOf" srcId="{F1732CB4-9FB2-417A-A73B-4C18C062EAFB}" destId="{F900EE9E-292B-49C1-AAE4-11176DDC56C8}" srcOrd="0" destOrd="0" presId="urn:microsoft.com/office/officeart/2005/8/layout/pyramid2"/>
    <dgm:cxn modelId="{0DD96CAE-79D9-43BA-A3C0-FFA7AB179F93}" type="presParOf" srcId="{F1732CB4-9FB2-417A-A73B-4C18C062EAFB}" destId="{E44FE37C-A0D7-4836-A17D-10673355FCC2}" srcOrd="1" destOrd="0" presId="urn:microsoft.com/office/officeart/2005/8/layout/pyramid2"/>
    <dgm:cxn modelId="{62F65FBB-ADB5-4512-9E97-1A831343707E}" type="presParOf" srcId="{E44FE37C-A0D7-4836-A17D-10673355FCC2}" destId="{7681C611-BB12-4E6F-8397-B63692B05898}" srcOrd="0" destOrd="0" presId="urn:microsoft.com/office/officeart/2005/8/layout/pyramid2"/>
    <dgm:cxn modelId="{AB59EA3A-FB3C-41B5-A7A3-1162483BE620}" type="presParOf" srcId="{E44FE37C-A0D7-4836-A17D-10673355FCC2}" destId="{2FA3FADB-175E-4AF3-BF66-FC17BE2FE54F}" srcOrd="1" destOrd="0" presId="urn:microsoft.com/office/officeart/2005/8/layout/pyramid2"/>
    <dgm:cxn modelId="{62EB38A9-7EC5-4C3F-A9B6-749C401C6A00}" type="presParOf" srcId="{E44FE37C-A0D7-4836-A17D-10673355FCC2}" destId="{85D87720-CFB4-4FB3-A48F-4EE60BE7BB63}" srcOrd="2" destOrd="0" presId="urn:microsoft.com/office/officeart/2005/8/layout/pyramid2"/>
    <dgm:cxn modelId="{DF6D7277-3807-4797-9C5F-3F1D61008B7E}" type="presParOf" srcId="{E44FE37C-A0D7-4836-A17D-10673355FCC2}" destId="{C5AC2788-E727-47C5-BECF-02312F9ACE4F}" srcOrd="3" destOrd="0" presId="urn:microsoft.com/office/officeart/2005/8/layout/pyramid2"/>
    <dgm:cxn modelId="{F0422D12-8441-4737-9E0D-E0AC392FAAA3}" type="presParOf" srcId="{E44FE37C-A0D7-4836-A17D-10673355FCC2}" destId="{E7BFA443-92D2-495C-B304-1B3C19732342}" srcOrd="4" destOrd="0" presId="urn:microsoft.com/office/officeart/2005/8/layout/pyramid2"/>
    <dgm:cxn modelId="{E6FE78C4-0F98-40C7-8CC5-19703001374F}" type="presParOf" srcId="{E44FE37C-A0D7-4836-A17D-10673355FCC2}" destId="{DE370619-4701-4908-9E40-35BE2DB50130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896A2B-F232-47C1-A157-C1DE9C6EEAD2}" type="doc">
      <dgm:prSet loTypeId="urn:microsoft.com/office/officeart/2005/8/layout/chevron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AC9CE9C9-8DC9-4A28-BA94-DA5F5737F2D3}">
      <dgm:prSet phldrT="[Текст]"/>
      <dgm:spPr/>
      <dgm:t>
        <a:bodyPr/>
        <a:lstStyle/>
        <a:p>
          <a:r>
            <a:rPr lang="ru-RU" dirty="0" smtClean="0"/>
            <a:t>Земельный налог</a:t>
          </a:r>
          <a:endParaRPr lang="ru-RU" dirty="0"/>
        </a:p>
      </dgm:t>
    </dgm:pt>
    <dgm:pt modelId="{DC2D45A1-862F-4EE0-A401-13D638D5A7F3}" type="parTrans" cxnId="{4A07A641-BDAA-4743-975B-30496D394FFD}">
      <dgm:prSet/>
      <dgm:spPr/>
      <dgm:t>
        <a:bodyPr/>
        <a:lstStyle/>
        <a:p>
          <a:endParaRPr lang="ru-RU"/>
        </a:p>
      </dgm:t>
    </dgm:pt>
    <dgm:pt modelId="{29440079-FDF9-4D5C-9C39-80B10CC0EC2B}" type="sibTrans" cxnId="{4A07A641-BDAA-4743-975B-30496D394FFD}">
      <dgm:prSet/>
      <dgm:spPr/>
      <dgm:t>
        <a:bodyPr/>
        <a:lstStyle/>
        <a:p>
          <a:endParaRPr lang="ru-RU"/>
        </a:p>
      </dgm:t>
    </dgm:pt>
    <dgm:pt modelId="{1D6E5541-7842-4033-BC1D-F0301DF17155}">
      <dgm:prSet phldrT="[Текст]" custT="1"/>
      <dgm:spPr/>
      <dgm:t>
        <a:bodyPr/>
        <a:lstStyle/>
        <a:p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Органы местного самоуправления, в отношении земельных участков, используемых ими для непосредственного выполнения возложенных на них полномочий</a:t>
          </a:r>
          <a:endParaRPr lang="ru-RU" sz="1000" b="0" dirty="0">
            <a:latin typeface="Times New Roman" pitchFamily="18" charset="0"/>
            <a:cs typeface="Times New Roman" pitchFamily="18" charset="0"/>
          </a:endParaRPr>
        </a:p>
      </dgm:t>
    </dgm:pt>
    <dgm:pt modelId="{6FF73973-BF04-4E0A-93C5-835F863CB27F}" type="parTrans" cxnId="{11ED38EF-FB9F-449E-8EA9-A5E7DBEE4B56}">
      <dgm:prSet/>
      <dgm:spPr/>
      <dgm:t>
        <a:bodyPr/>
        <a:lstStyle/>
        <a:p>
          <a:endParaRPr lang="ru-RU"/>
        </a:p>
      </dgm:t>
    </dgm:pt>
    <dgm:pt modelId="{10F08908-0281-4905-AE8E-72B211F7AAEE}" type="sibTrans" cxnId="{11ED38EF-FB9F-449E-8EA9-A5E7DBEE4B56}">
      <dgm:prSet/>
      <dgm:spPr/>
      <dgm:t>
        <a:bodyPr/>
        <a:lstStyle/>
        <a:p>
          <a:endParaRPr lang="ru-RU"/>
        </a:p>
      </dgm:t>
    </dgm:pt>
    <dgm:pt modelId="{447B44DB-3A24-4F81-A8BB-8DA59EC7CD21}">
      <dgm:prSet phldrT="[Текст]" custT="1"/>
      <dgm:spPr/>
      <dgm:t>
        <a:bodyPr/>
        <a:lstStyle/>
        <a:p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Ветераны и инвалиды Великой Отечественной войны, ветераны боевых действий</a:t>
          </a:r>
          <a:endParaRPr lang="ru-RU" sz="1000" b="0" dirty="0">
            <a:latin typeface="Times New Roman" pitchFamily="18" charset="0"/>
            <a:cs typeface="Times New Roman" pitchFamily="18" charset="0"/>
          </a:endParaRPr>
        </a:p>
      </dgm:t>
    </dgm:pt>
    <dgm:pt modelId="{CBF334FE-FC19-4716-8B3C-2FECB56E1990}" type="parTrans" cxnId="{41EA322B-2827-493A-BECB-B39F6BEBF6B2}">
      <dgm:prSet/>
      <dgm:spPr/>
      <dgm:t>
        <a:bodyPr/>
        <a:lstStyle/>
        <a:p>
          <a:endParaRPr lang="ru-RU"/>
        </a:p>
      </dgm:t>
    </dgm:pt>
    <dgm:pt modelId="{0765641E-3E0B-4C2A-B34E-7763A11641A8}" type="sibTrans" cxnId="{41EA322B-2827-493A-BECB-B39F6BEBF6B2}">
      <dgm:prSet/>
      <dgm:spPr/>
      <dgm:t>
        <a:bodyPr/>
        <a:lstStyle/>
        <a:p>
          <a:endParaRPr lang="ru-RU"/>
        </a:p>
      </dgm:t>
    </dgm:pt>
    <dgm:pt modelId="{3DB5A85E-1123-4312-94DB-E9CD892C8C5F}">
      <dgm:prSet phldrT="[Текст]" custT="1"/>
      <dgm:spPr/>
      <dgm:t>
        <a:bodyPr/>
        <a:lstStyle/>
        <a:p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Организации – резиденты Зоны экономического благоприятствования – в отношении земельных участков, расположенных на территории зоны экономического благоприятствования, сроком на пять календарных лет с момента возникновения права собственности на каждый земельный участок. В период с шестого по десятый календарный год включительно с момента возникновения права собственности на каждый земельный участок у резидента ЗЭБ налоговая ставка составляет величину, указанную в 5 абзаце пункта 1 раздела 2 Положения о земельном налоге (1,5 процента), уменьшенную, на пятьдесят процентов</a:t>
          </a:r>
          <a:endParaRPr lang="ru-RU" sz="1000" b="0" dirty="0">
            <a:latin typeface="Times New Roman" pitchFamily="18" charset="0"/>
            <a:cs typeface="Times New Roman" pitchFamily="18" charset="0"/>
          </a:endParaRPr>
        </a:p>
      </dgm:t>
    </dgm:pt>
    <dgm:pt modelId="{D22FCECD-992E-40CA-B96E-249C8DA7C6B2}" type="parTrans" cxnId="{978C66AE-954F-4CC7-8920-C447B7116350}">
      <dgm:prSet/>
      <dgm:spPr/>
      <dgm:t>
        <a:bodyPr/>
        <a:lstStyle/>
        <a:p>
          <a:endParaRPr lang="ru-RU"/>
        </a:p>
      </dgm:t>
    </dgm:pt>
    <dgm:pt modelId="{472C0966-8650-4016-BA71-E9ED183EF3C8}" type="sibTrans" cxnId="{978C66AE-954F-4CC7-8920-C447B7116350}">
      <dgm:prSet/>
      <dgm:spPr/>
      <dgm:t>
        <a:bodyPr/>
        <a:lstStyle/>
        <a:p>
          <a:endParaRPr lang="ru-RU"/>
        </a:p>
      </dgm:t>
    </dgm:pt>
    <dgm:pt modelId="{783C8561-CB08-4782-A00D-57F90E0CD335}">
      <dgm:prSet phldrT="[Текст]" custT="1"/>
      <dgm:spPr/>
      <dgm:t>
        <a:bodyPr/>
        <a:lstStyle/>
        <a:p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Физические лица - народные дружинники, постоянно проживающие на территории муниципального образования "город Северобайкальск", более 1 года участвующие в охране общественного порядка в составе добровольных народных дружин, осуществляющих свои полномочия в границах муниципального образования "город Северобайкальск" и внесенных в реестр народных дружин и общественных объединений правоохранительной направленности в МВД по Республике Бурятия, - в отношении одного земельного участка по каждому виду разрешенного использования</a:t>
          </a:r>
          <a:endParaRPr lang="ru-RU" sz="1000" b="0" dirty="0">
            <a:latin typeface="Times New Roman" pitchFamily="18" charset="0"/>
            <a:cs typeface="Times New Roman" pitchFamily="18" charset="0"/>
          </a:endParaRPr>
        </a:p>
      </dgm:t>
    </dgm:pt>
    <dgm:pt modelId="{F400E995-7873-43EB-A95E-E7C933D3BE19}" type="parTrans" cxnId="{7D875644-3759-48C3-8E19-0B533EEC9BD5}">
      <dgm:prSet/>
      <dgm:spPr/>
      <dgm:t>
        <a:bodyPr/>
        <a:lstStyle/>
        <a:p>
          <a:endParaRPr lang="ru-RU"/>
        </a:p>
      </dgm:t>
    </dgm:pt>
    <dgm:pt modelId="{34AB7951-950D-4DCB-A84E-7B2295D7EA7D}" type="sibTrans" cxnId="{7D875644-3759-48C3-8E19-0B533EEC9BD5}">
      <dgm:prSet/>
      <dgm:spPr/>
      <dgm:t>
        <a:bodyPr/>
        <a:lstStyle/>
        <a:p>
          <a:endParaRPr lang="ru-RU"/>
        </a:p>
      </dgm:t>
    </dgm:pt>
    <dgm:pt modelId="{256CC1E5-D428-44FF-BD6E-C1313510F64A}">
      <dgm:prSet phldrT="[Текст]" custT="1"/>
      <dgm:spPr/>
      <dgm:t>
        <a:bodyPr/>
        <a:lstStyle/>
        <a:p>
          <a:r>
            <a:rPr lang="ru-RU" sz="1000" b="0" dirty="0" smtClean="0">
              <a:latin typeface="Times New Roman" pitchFamily="18" charset="0"/>
              <a:cs typeface="Times New Roman" pitchFamily="18" charset="0"/>
            </a:rPr>
            <a:t>Субъекты малого и среднего предпринимательства и физические лица, не являющиеся индивидуальными предпринимателями и применяющими специальный налоговый режим «Налог на профессиональный доход», являющиеся социальными предприятиями - предпринимательская деятельность которых направлена на достижение общественно-полезных целей, способствующая решению социальных проблем граждан и общества и осуществляемая в соответствии с условиями, предусмотренными частью 1 статьи 24.1 Федерального закона от 24.07.2007 № 209-ФЗ  «О развитии малого и среднего предпринимательства в Российской Федерации»,  в отношении земельных участков, используемых для осуществления предпринимательской деятельности в сфере социального предпринимательства.</a:t>
          </a:r>
          <a:endParaRPr lang="ru-RU" sz="1000" b="0" dirty="0">
            <a:latin typeface="Times New Roman" pitchFamily="18" charset="0"/>
            <a:cs typeface="Times New Roman" pitchFamily="18" charset="0"/>
          </a:endParaRPr>
        </a:p>
      </dgm:t>
    </dgm:pt>
    <dgm:pt modelId="{1DD6C8F9-B3DF-423B-8F7A-F06893FF33EF}" type="parTrans" cxnId="{7C0AE066-D583-4281-9C12-F59181576339}">
      <dgm:prSet/>
      <dgm:spPr/>
      <dgm:t>
        <a:bodyPr/>
        <a:lstStyle/>
        <a:p>
          <a:endParaRPr lang="ru-RU"/>
        </a:p>
      </dgm:t>
    </dgm:pt>
    <dgm:pt modelId="{394ADC74-ED26-4E3B-9E03-5EEC8A58A9DE}" type="sibTrans" cxnId="{7C0AE066-D583-4281-9C12-F59181576339}">
      <dgm:prSet/>
      <dgm:spPr/>
      <dgm:t>
        <a:bodyPr/>
        <a:lstStyle/>
        <a:p>
          <a:endParaRPr lang="ru-RU"/>
        </a:p>
      </dgm:t>
    </dgm:pt>
    <dgm:pt modelId="{31B34832-D231-4CA8-B6B8-D26593A25259}" type="pres">
      <dgm:prSet presAssocID="{33896A2B-F232-47C1-A157-C1DE9C6EEAD2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808892-AF42-417D-8CA9-2294B9CE0319}" type="pres">
      <dgm:prSet presAssocID="{AC9CE9C9-8DC9-4A28-BA94-DA5F5737F2D3}" presName="composite" presStyleCnt="0"/>
      <dgm:spPr/>
    </dgm:pt>
    <dgm:pt modelId="{BFD93305-68DA-452B-B80F-A91C22980B20}" type="pres">
      <dgm:prSet presAssocID="{AC9CE9C9-8DC9-4A28-BA94-DA5F5737F2D3}" presName="parentText" presStyleLbl="alignNode1" presStyleIdx="0" presStyleCnt="1" custScaleX="63367" custLinFactNeighborX="1072" custLinFactNeighborY="-114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58E0C1-72F5-4C8C-A421-B9E4F0A37B95}" type="pres">
      <dgm:prSet presAssocID="{AC9CE9C9-8DC9-4A28-BA94-DA5F5737F2D3}" presName="descendantText" presStyleLbl="alignAcc1" presStyleIdx="0" presStyleCnt="1" custScaleX="112123" custScaleY="1761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031618-D885-4E84-BB7A-726648E47102}" type="presOf" srcId="{256CC1E5-D428-44FF-BD6E-C1313510F64A}" destId="{ED58E0C1-72F5-4C8C-A421-B9E4F0A37B95}" srcOrd="0" destOrd="4" presId="urn:microsoft.com/office/officeart/2005/8/layout/chevron2"/>
    <dgm:cxn modelId="{25DC05E3-6B2E-475C-AB15-5B4B443AB049}" type="presOf" srcId="{33896A2B-F232-47C1-A157-C1DE9C6EEAD2}" destId="{31B34832-D231-4CA8-B6B8-D26593A25259}" srcOrd="0" destOrd="0" presId="urn:microsoft.com/office/officeart/2005/8/layout/chevron2"/>
    <dgm:cxn modelId="{4A07A641-BDAA-4743-975B-30496D394FFD}" srcId="{33896A2B-F232-47C1-A157-C1DE9C6EEAD2}" destId="{AC9CE9C9-8DC9-4A28-BA94-DA5F5737F2D3}" srcOrd="0" destOrd="0" parTransId="{DC2D45A1-862F-4EE0-A401-13D638D5A7F3}" sibTransId="{29440079-FDF9-4D5C-9C39-80B10CC0EC2B}"/>
    <dgm:cxn modelId="{7C0AE066-D583-4281-9C12-F59181576339}" srcId="{AC9CE9C9-8DC9-4A28-BA94-DA5F5737F2D3}" destId="{256CC1E5-D428-44FF-BD6E-C1313510F64A}" srcOrd="4" destOrd="0" parTransId="{1DD6C8F9-B3DF-423B-8F7A-F06893FF33EF}" sibTransId="{394ADC74-ED26-4E3B-9E03-5EEC8A58A9DE}"/>
    <dgm:cxn modelId="{F037AE35-3C6A-4D36-AFF2-4BF8467796AB}" type="presOf" srcId="{783C8561-CB08-4782-A00D-57F90E0CD335}" destId="{ED58E0C1-72F5-4C8C-A421-B9E4F0A37B95}" srcOrd="0" destOrd="3" presId="urn:microsoft.com/office/officeart/2005/8/layout/chevron2"/>
    <dgm:cxn modelId="{41EA322B-2827-493A-BECB-B39F6BEBF6B2}" srcId="{AC9CE9C9-8DC9-4A28-BA94-DA5F5737F2D3}" destId="{447B44DB-3A24-4F81-A8BB-8DA59EC7CD21}" srcOrd="1" destOrd="0" parTransId="{CBF334FE-FC19-4716-8B3C-2FECB56E1990}" sibTransId="{0765641E-3E0B-4C2A-B34E-7763A11641A8}"/>
    <dgm:cxn modelId="{8E345111-26EB-4E6D-80E1-8B38CCB46E52}" type="presOf" srcId="{1D6E5541-7842-4033-BC1D-F0301DF17155}" destId="{ED58E0C1-72F5-4C8C-A421-B9E4F0A37B95}" srcOrd="0" destOrd="0" presId="urn:microsoft.com/office/officeart/2005/8/layout/chevron2"/>
    <dgm:cxn modelId="{11ED38EF-FB9F-449E-8EA9-A5E7DBEE4B56}" srcId="{AC9CE9C9-8DC9-4A28-BA94-DA5F5737F2D3}" destId="{1D6E5541-7842-4033-BC1D-F0301DF17155}" srcOrd="0" destOrd="0" parTransId="{6FF73973-BF04-4E0A-93C5-835F863CB27F}" sibTransId="{10F08908-0281-4905-AE8E-72B211F7AAEE}"/>
    <dgm:cxn modelId="{8D89D0EE-AE7C-4E1D-9C6B-505488B5BFCB}" type="presOf" srcId="{3DB5A85E-1123-4312-94DB-E9CD892C8C5F}" destId="{ED58E0C1-72F5-4C8C-A421-B9E4F0A37B95}" srcOrd="0" destOrd="2" presId="urn:microsoft.com/office/officeart/2005/8/layout/chevron2"/>
    <dgm:cxn modelId="{7D875644-3759-48C3-8E19-0B533EEC9BD5}" srcId="{AC9CE9C9-8DC9-4A28-BA94-DA5F5737F2D3}" destId="{783C8561-CB08-4782-A00D-57F90E0CD335}" srcOrd="3" destOrd="0" parTransId="{F400E995-7873-43EB-A95E-E7C933D3BE19}" sibTransId="{34AB7951-950D-4DCB-A84E-7B2295D7EA7D}"/>
    <dgm:cxn modelId="{B0D3EEC7-A6C1-4A73-84A7-0CFCC50FAE47}" type="presOf" srcId="{447B44DB-3A24-4F81-A8BB-8DA59EC7CD21}" destId="{ED58E0C1-72F5-4C8C-A421-B9E4F0A37B95}" srcOrd="0" destOrd="1" presId="urn:microsoft.com/office/officeart/2005/8/layout/chevron2"/>
    <dgm:cxn modelId="{978C66AE-954F-4CC7-8920-C447B7116350}" srcId="{AC9CE9C9-8DC9-4A28-BA94-DA5F5737F2D3}" destId="{3DB5A85E-1123-4312-94DB-E9CD892C8C5F}" srcOrd="2" destOrd="0" parTransId="{D22FCECD-992E-40CA-B96E-249C8DA7C6B2}" sibTransId="{472C0966-8650-4016-BA71-E9ED183EF3C8}"/>
    <dgm:cxn modelId="{77D5CD49-973C-4D31-AD64-A4FA6119D529}" type="presOf" srcId="{AC9CE9C9-8DC9-4A28-BA94-DA5F5737F2D3}" destId="{BFD93305-68DA-452B-B80F-A91C22980B20}" srcOrd="0" destOrd="0" presId="urn:microsoft.com/office/officeart/2005/8/layout/chevron2"/>
    <dgm:cxn modelId="{AC971299-8346-42A4-A8A1-79D5859FF823}" type="presParOf" srcId="{31B34832-D231-4CA8-B6B8-D26593A25259}" destId="{31808892-AF42-417D-8CA9-2294B9CE0319}" srcOrd="0" destOrd="0" presId="urn:microsoft.com/office/officeart/2005/8/layout/chevron2"/>
    <dgm:cxn modelId="{222182BA-F593-43F1-8932-C099528EA11F}" type="presParOf" srcId="{31808892-AF42-417D-8CA9-2294B9CE0319}" destId="{BFD93305-68DA-452B-B80F-A91C22980B20}" srcOrd="0" destOrd="0" presId="urn:microsoft.com/office/officeart/2005/8/layout/chevron2"/>
    <dgm:cxn modelId="{B78F4A02-1E89-4A48-AECD-A50E1994B2C2}" type="presParOf" srcId="{31808892-AF42-417D-8CA9-2294B9CE0319}" destId="{ED58E0C1-72F5-4C8C-A421-B9E4F0A37B9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D3A6680-636A-4AAD-AA32-8B255C19BC68}">
      <dsp:nvSpPr>
        <dsp:cNvPr id="0" name=""/>
        <dsp:cNvSpPr/>
      </dsp:nvSpPr>
      <dsp:spPr>
        <a:xfrm>
          <a:off x="565816" y="251"/>
          <a:ext cx="5040566" cy="75764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Обособленные подразделения ОАО «РЖД»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5816" y="251"/>
        <a:ext cx="5040566" cy="757644"/>
      </dsp:txXfrm>
    </dsp:sp>
    <dsp:sp modelId="{421D1F6C-8A0C-44AB-88B2-6CF9BC749B7A}">
      <dsp:nvSpPr>
        <dsp:cNvPr id="0" name=""/>
        <dsp:cNvSpPr/>
      </dsp:nvSpPr>
      <dsp:spPr>
        <a:xfrm>
          <a:off x="565816" y="795777"/>
          <a:ext cx="4896537" cy="75764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АО Федеральная пассажирская компания  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5816" y="795777"/>
        <a:ext cx="4896537" cy="757644"/>
      </dsp:txXfrm>
    </dsp:sp>
    <dsp:sp modelId="{92CC3B2F-3724-465F-99A7-98E90894F4FF}">
      <dsp:nvSpPr>
        <dsp:cNvPr id="0" name=""/>
        <dsp:cNvSpPr/>
      </dsp:nvSpPr>
      <dsp:spPr>
        <a:xfrm>
          <a:off x="565816" y="1591304"/>
          <a:ext cx="4752529" cy="75764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ЧУЗ «Больница «РЖД-Медицина» города Северобайкальск»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5816" y="1591304"/>
        <a:ext cx="4752529" cy="757644"/>
      </dsp:txXfrm>
    </dsp:sp>
    <dsp:sp modelId="{C9F06612-A02C-452E-8012-F9C2F0FFFBB8}">
      <dsp:nvSpPr>
        <dsp:cNvPr id="0" name=""/>
        <dsp:cNvSpPr/>
      </dsp:nvSpPr>
      <dsp:spPr>
        <a:xfrm>
          <a:off x="565816" y="2386830"/>
          <a:ext cx="4608522" cy="75764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Войсковая часть 7628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5816" y="2386830"/>
        <a:ext cx="4608522" cy="757644"/>
      </dsp:txXfrm>
    </dsp:sp>
    <dsp:sp modelId="{162011BF-1181-486F-AD02-A9489679E0C7}">
      <dsp:nvSpPr>
        <dsp:cNvPr id="0" name=""/>
        <dsp:cNvSpPr/>
      </dsp:nvSpPr>
      <dsp:spPr>
        <a:xfrm>
          <a:off x="565816" y="3182357"/>
          <a:ext cx="4402743" cy="75764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ООО «</a:t>
          </a:r>
          <a:r>
            <a:rPr lang="ru-RU" sz="1600" kern="1200" dirty="0" err="1" smtClean="0">
              <a:latin typeface="Times New Roman" pitchFamily="18" charset="0"/>
              <a:cs typeface="Times New Roman" pitchFamily="18" charset="0"/>
            </a:rPr>
            <a:t>Локотех-Сервис</a:t>
          </a: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5816" y="3182357"/>
        <a:ext cx="4402743" cy="757644"/>
      </dsp:txXfrm>
    </dsp:sp>
    <dsp:sp modelId="{491A7903-F85E-46FB-8D61-AE88948A9414}">
      <dsp:nvSpPr>
        <dsp:cNvPr id="0" name=""/>
        <dsp:cNvSpPr/>
      </dsp:nvSpPr>
      <dsp:spPr>
        <a:xfrm>
          <a:off x="565816" y="3977883"/>
          <a:ext cx="4094198" cy="75764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АО «Теплоэнерго»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5816" y="3977883"/>
        <a:ext cx="4094198" cy="757644"/>
      </dsp:txXfrm>
    </dsp:sp>
    <dsp:sp modelId="{AB0DC987-0A8F-41FD-AD51-59C29AEC0D8E}">
      <dsp:nvSpPr>
        <dsp:cNvPr id="0" name=""/>
        <dsp:cNvSpPr/>
      </dsp:nvSpPr>
      <dsp:spPr>
        <a:xfrm>
          <a:off x="565816" y="4773410"/>
          <a:ext cx="3806161" cy="75764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Межмуниципальный отдел МВД РФ «Северобайкальский»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5816" y="4773410"/>
        <a:ext cx="3806161" cy="757644"/>
      </dsp:txXfrm>
    </dsp:sp>
    <dsp:sp modelId="{7CAD3652-27B7-4D2A-9D91-EDF48057EEF2}">
      <dsp:nvSpPr>
        <dsp:cNvPr id="0" name=""/>
        <dsp:cNvSpPr/>
      </dsp:nvSpPr>
      <dsp:spPr>
        <a:xfrm>
          <a:off x="565816" y="5568936"/>
          <a:ext cx="3374117" cy="757644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Учреждения образования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65816" y="5568936"/>
        <a:ext cx="3374117" cy="75764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900EE9E-292B-49C1-AAE4-11176DDC56C8}">
      <dsp:nvSpPr>
        <dsp:cNvPr id="0" name=""/>
        <dsp:cNvSpPr/>
      </dsp:nvSpPr>
      <dsp:spPr>
        <a:xfrm>
          <a:off x="319899" y="0"/>
          <a:ext cx="2664288" cy="2520279"/>
        </a:xfrm>
        <a:prstGeom prst="triangle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681C611-BB12-4E6F-8397-B63692B05898}">
      <dsp:nvSpPr>
        <dsp:cNvPr id="0" name=""/>
        <dsp:cNvSpPr/>
      </dsp:nvSpPr>
      <dsp:spPr>
        <a:xfrm>
          <a:off x="427530" y="447968"/>
          <a:ext cx="5225096" cy="381677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b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Налоговый кодекс Российской Федерации</a:t>
          </a:r>
          <a:r>
            <a:rPr lang="ru-RU" sz="24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	</a:t>
          </a:r>
          <a:r>
            <a:rPr lang="ru-RU" sz="16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endParaRPr lang="ru-RU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7530" y="447968"/>
        <a:ext cx="5225096" cy="381677"/>
      </dsp:txXfrm>
    </dsp:sp>
    <dsp:sp modelId="{85D87720-CFB4-4FB3-A48F-4EE60BE7BB63}">
      <dsp:nvSpPr>
        <dsp:cNvPr id="0" name=""/>
        <dsp:cNvSpPr/>
      </dsp:nvSpPr>
      <dsp:spPr>
        <a:xfrm>
          <a:off x="410805" y="956866"/>
          <a:ext cx="5256582" cy="969198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rPr>
            <a:t>Закон Республики Бурятия от 26.11.2002 № 145-III </a:t>
          </a:r>
          <a:r>
            <a:rPr lang="ru-RU" sz="1400" b="0" i="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«О некоторых вопросах налогового регулирования, отнесенных законодательством Российской Федерации о налогах и сборах к ведению субъектов Российской Федерации»</a:t>
          </a:r>
          <a:endParaRPr kumimoji="0" lang="ru-RU" altLang="ru-RU" sz="1400" b="0" i="0" u="none" strike="noStrike" kern="1200" cap="none" normalizeH="0" baseline="0" dirty="0" smtClean="0">
            <a:ln/>
            <a:effectLst/>
            <a:latin typeface="Times New Roman" panose="02020603050405020304" pitchFamily="18" charset="0"/>
            <a:ea typeface="Calibri" panose="020F0502020204030204" pitchFamily="34" charset="0"/>
            <a:cs typeface="Times New Roman" panose="02020603050405020304" pitchFamily="18" charset="0"/>
          </a:endParaRPr>
        </a:p>
      </dsp:txBody>
      <dsp:txXfrm>
        <a:off x="410805" y="956866"/>
        <a:ext cx="5256582" cy="969198"/>
      </dsp:txXfrm>
    </dsp:sp>
    <dsp:sp modelId="{E7BFA443-92D2-495C-B304-1B3C19732342}">
      <dsp:nvSpPr>
        <dsp:cNvPr id="0" name=""/>
        <dsp:cNvSpPr/>
      </dsp:nvSpPr>
      <dsp:spPr>
        <a:xfrm>
          <a:off x="420756" y="2048580"/>
          <a:ext cx="5177474" cy="403530"/>
        </a:xfrm>
        <a:prstGeom prst="round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Решения представительных органов местного самоуправления</a:t>
          </a:r>
          <a:endParaRPr lang="ru-RU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0756" y="2048580"/>
        <a:ext cx="5177474" cy="40353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FD93305-68DA-452B-B80F-A91C22980B20}">
      <dsp:nvSpPr>
        <dsp:cNvPr id="0" name=""/>
        <dsp:cNvSpPr/>
      </dsp:nvSpPr>
      <dsp:spPr>
        <a:xfrm rot="5400000">
          <a:off x="-1251162" y="1772740"/>
          <a:ext cx="3510614" cy="987715"/>
        </a:xfrm>
        <a:prstGeom prst="chevron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Земельный налог</a:t>
          </a:r>
          <a:endParaRPr lang="ru-RU" sz="1500" kern="1200" dirty="0"/>
        </a:p>
      </dsp:txBody>
      <dsp:txXfrm rot="5400000">
        <a:off x="-1251162" y="1772740"/>
        <a:ext cx="3510614" cy="987715"/>
      </dsp:txXfrm>
    </dsp:sp>
    <dsp:sp modelId="{ED58E0C1-72F5-4C8C-A421-B9E4F0A37B95}">
      <dsp:nvSpPr>
        <dsp:cNvPr id="0" name=""/>
        <dsp:cNvSpPr/>
      </dsp:nvSpPr>
      <dsp:spPr>
        <a:xfrm rot="5400000">
          <a:off x="1716048" y="-705498"/>
          <a:ext cx="4023495" cy="5518691"/>
        </a:xfrm>
        <a:prstGeom prst="round2Same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120" tIns="6350" rIns="6350" bIns="6350" numCol="1" spcCol="1270" anchor="ctr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Органы местного самоуправления, в отношении земельных участков, используемых ими для непосредственного выполнения возложенных на них полномочий</a:t>
          </a:r>
          <a:endParaRPr lang="ru-RU" sz="1000" b="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Ветераны и инвалиды Великой Отечественной войны, ветераны боевых действий</a:t>
          </a:r>
          <a:endParaRPr lang="ru-RU" sz="1000" b="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Организации – резиденты Зоны экономического благоприятствования – в отношении земельных участков, расположенных на территории зоны экономического благоприятствования, сроком на пять календарных лет с момента возникновения права собственности на каждый земельный участок. В период с шестого по десятый календарный год включительно с момента возникновения права собственности на каждый земельный участок у резидента ЗЭБ налоговая ставка составляет величину, указанную в 5 абзаце пункта 1 раздела 2 Положения о земельном налоге (1,5 процента), уменьшенную, на пятьдесят процентов</a:t>
          </a:r>
          <a:endParaRPr lang="ru-RU" sz="1000" b="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Физические лица - народные дружинники, постоянно проживающие на территории муниципального образования "город Северобайкальск", более 1 года участвующие в охране общественного порядка в составе добровольных народных дружин, осуществляющих свои полномочия в границах муниципального образования "город Северобайкальск" и внесенных в реестр народных дружин и общественных объединений правоохранительной направленности в МВД по Республике Бурятия, - в отношении одного земельного участка по каждому виду разрешенного использования</a:t>
          </a:r>
          <a:endParaRPr lang="ru-RU" sz="1000" b="0" kern="1200" dirty="0">
            <a:latin typeface="Times New Roman" pitchFamily="18" charset="0"/>
            <a:cs typeface="Times New Roman" pitchFamily="18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kern="1200" dirty="0" smtClean="0">
              <a:latin typeface="Times New Roman" pitchFamily="18" charset="0"/>
              <a:cs typeface="Times New Roman" pitchFamily="18" charset="0"/>
            </a:rPr>
            <a:t>Субъекты малого и среднего предпринимательства и физические лица, не являющиеся индивидуальными предпринимателями и применяющими специальный налоговый режим «Налог на профессиональный доход», являющиеся социальными предприятиями - предпринимательская деятельность которых направлена на достижение общественно-полезных целей, способствующая решению социальных проблем граждан и общества и осуществляемая в соответствии с условиями, предусмотренными частью 1 статьи 24.1 Федерального закона от 24.07.2007 № 209-ФЗ  «О развитии малого и среднего предпринимательства в Российской Федерации»,  в отношении земельных участков, используемых для осуществления предпринимательской деятельности в сфере социального предпринимательства.</a:t>
          </a:r>
          <a:endParaRPr lang="ru-RU" sz="1000" b="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716048" y="-705498"/>
        <a:ext cx="4023495" cy="55186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0.02269</cdr:x>
      <cdr:y>0</cdr:y>
    </cdr:from>
    <cdr:to>
      <cdr:x>1</cdr:x>
      <cdr:y>0.23077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33772" y="0"/>
          <a:ext cx="5760640" cy="648072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Прожиточный минимум в среднем на душу населения (в месяц)  (руб.) 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0.02269</cdr:x>
      <cdr:y>0</cdr:y>
    </cdr:from>
    <cdr:to>
      <cdr:x>1</cdr:x>
      <cdr:y>0.23077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05780" y="-864096"/>
          <a:ext cx="5408771" cy="448665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6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accent6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Уровень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безработицы, прогнозные показатели </a:t>
          </a:r>
          <a:r>
            <a: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(%)</a:t>
          </a:r>
          <a:endParaRPr lang="ru-RU" sz="16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A415D1-4B2D-47AA-8255-4CE2E4486C30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2412F8-089F-4D80-8B82-043D815AFFD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412F8-089F-4D80-8B82-043D815AFFD6}" type="slidenum">
              <a:rPr lang="ru-RU" smtClean="0"/>
              <a:pPr/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412F8-089F-4D80-8B82-043D815AFFD6}" type="slidenum">
              <a:rPr lang="ru-RU" smtClean="0"/>
              <a:pPr/>
              <a:t>58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D803-02C7-4361-89FD-34B2FA81F268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B501-97A2-4A94-98D0-5AD744AF1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D803-02C7-4361-89FD-34B2FA81F268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B501-97A2-4A94-98D0-5AD744AF1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D803-02C7-4361-89FD-34B2FA81F268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B501-97A2-4A94-98D0-5AD744AF1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D803-02C7-4361-89FD-34B2FA81F268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B501-97A2-4A94-98D0-5AD744AF1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D803-02C7-4361-89FD-34B2FA81F268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B501-97A2-4A94-98D0-5AD744AF1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D803-02C7-4361-89FD-34B2FA81F268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B501-97A2-4A94-98D0-5AD744AF1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D803-02C7-4361-89FD-34B2FA81F268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B501-97A2-4A94-98D0-5AD744AF1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D803-02C7-4361-89FD-34B2FA81F268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B501-97A2-4A94-98D0-5AD744AF1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D803-02C7-4361-89FD-34B2FA81F268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B501-97A2-4A94-98D0-5AD744AF1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D803-02C7-4361-89FD-34B2FA81F268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B501-97A2-4A94-98D0-5AD744AF1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5DD803-02C7-4361-89FD-34B2FA81F268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ADB501-97A2-4A94-98D0-5AD744AF1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58000" r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DD803-02C7-4361-89FD-34B2FA81F268}" type="datetimeFigureOut">
              <a:rPr lang="ru-RU" smtClean="0"/>
              <a:pPr/>
              <a:t>06.05.2022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DB501-97A2-4A94-98D0-5AD744AF1AD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s://egov-buryatia.ru/gsevbk/deyatelnost-/finansy-i-byudzhet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sevbk_fu@mail.ru" TargetMode="Externa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consultantplus://offline/ref=F8633126A2C37EDC37004A07ED9506452D1A41FA995448A037AAB31EAFDF3A26F44BDA17B9C0EEB5131BF4S8VB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6516216"/>
            <a:ext cx="6858000" cy="216024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К Решению Северобайкальского городского Совета депутатов от 23.12.2021 № 308 «О бюджете муниципального образования «город Северобайкальск» на 2022 год и на плановый период  2023 и 2024 годов»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бюджет для граждан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8720" y="1403648"/>
            <a:ext cx="4968552" cy="4104456"/>
          </a:xfrm>
          <a:prstGeom prst="rect">
            <a:avLst/>
          </a:prstGeom>
        </p:spPr>
      </p:pic>
      <p:pic>
        <p:nvPicPr>
          <p:cNvPr id="5" name="Рисунок 4" descr="16437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33864" y="0"/>
            <a:ext cx="1224136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66184"/>
            <a:ext cx="6254452" cy="96545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Доходы местного бюджета 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(млн. руб.)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4664" y="1259632"/>
          <a:ext cx="5976664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0" y="4860032"/>
          <a:ext cx="6858000" cy="4283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052736" y="4211960"/>
            <a:ext cx="482453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Налоговые доходы (млн. руб.)</a:t>
            </a:r>
            <a:endParaRPr lang="ru-RU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64376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366184"/>
            <a:ext cx="5904656" cy="82144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Неналоговые доходы (млн. руб.)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88640" y="1403648"/>
          <a:ext cx="6480719" cy="709387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584176"/>
                <a:gridCol w="864096"/>
                <a:gridCol w="864096"/>
                <a:gridCol w="792088"/>
                <a:gridCol w="720080"/>
                <a:gridCol w="792088"/>
                <a:gridCol w="864095"/>
              </a:tblGrid>
              <a:tr h="97223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 дохода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год</a:t>
                      </a:r>
                    </a:p>
                    <a:p>
                      <a:pPr algn="ctr"/>
                      <a:r>
                        <a:rPr lang="ru-RU" baseline="0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 </a:t>
                      </a:r>
                      <a:r>
                        <a:rPr lang="ru-RU" dirty="0" smtClean="0"/>
                        <a:t>го</a:t>
                      </a:r>
                    </a:p>
                    <a:p>
                      <a:pPr algn="ctr"/>
                      <a:r>
                        <a:rPr lang="ru-RU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2021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smtClean="0"/>
                        <a:t>год</a:t>
                      </a:r>
                    </a:p>
                    <a:p>
                      <a:pPr algn="ctr"/>
                      <a:r>
                        <a:rPr lang="ru-RU" baseline="0" dirty="0" smtClean="0"/>
                        <a:t>факт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2022 </a:t>
                      </a:r>
                      <a:r>
                        <a:rPr lang="ru-RU" dirty="0" smtClean="0"/>
                        <a:t>год 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</a:t>
                      </a:r>
                      <a:r>
                        <a:rPr lang="ru-RU" dirty="0" smtClean="0"/>
                        <a:t>год 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</a:t>
                      </a:r>
                      <a:r>
                        <a:rPr lang="ru-RU" dirty="0" smtClean="0"/>
                        <a:t>год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</a:tr>
              <a:tr h="1466846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использования имущества,</a:t>
                      </a:r>
                      <a:r>
                        <a:rPr lang="ru-RU" sz="1400" baseline="0" dirty="0" smtClean="0"/>
                        <a:t> находящегося в муниципальной собственности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38,66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31,57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40,36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39,45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36,92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37,01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04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Платежи при пользовании природными ресурсами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0,10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6,41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0,89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0,94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0,94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223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оказания платных услуг и затрат государства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3,79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8,18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4,13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1,99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2,07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2,16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049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Доходы от продажи материальных</a:t>
                      </a:r>
                      <a:r>
                        <a:rPr lang="ru-RU" sz="1400" baseline="0" dirty="0" smtClean="0"/>
                        <a:t> и нематериальных активов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4,78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9,08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9,72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6,78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4,06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4,06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4142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Штрафы,</a:t>
                      </a:r>
                      <a:r>
                        <a:rPr lang="ru-RU" sz="1400" baseline="0" dirty="0" smtClean="0"/>
                        <a:t> санкции, возмещение ущерба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3,95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1,56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1,71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1,70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1,75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1,75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231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Прочие неналоговые поступления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3,56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1,33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0,41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1,26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1,29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1,32</a:t>
                      </a:r>
                      <a:endParaRPr lang="ru-RU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894412" cy="103746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безвозмездных поступлений (млн. руб.)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32656" y="1475656"/>
          <a:ext cx="6182444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16437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20688" y="6300192"/>
            <a:ext cx="5760640" cy="259228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Всего безвозмездных поступлений:</a:t>
            </a:r>
          </a:p>
          <a:p>
            <a:r>
              <a:rPr lang="ru-RU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2019 год – 764,71 млн. руб.</a:t>
            </a:r>
          </a:p>
          <a:p>
            <a:r>
              <a:rPr lang="ru-RU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2020 год – 623,11 млн. руб.</a:t>
            </a:r>
          </a:p>
          <a:p>
            <a:r>
              <a:rPr lang="ru-RU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2021 год – 847,54 млн. руб.</a:t>
            </a:r>
          </a:p>
          <a:p>
            <a:r>
              <a:rPr lang="ru-RU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2022 год – 1 753,65 млн. руб.</a:t>
            </a:r>
          </a:p>
          <a:p>
            <a:r>
              <a:rPr lang="ru-RU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2023 год – 686,5 млн. руб.</a:t>
            </a:r>
          </a:p>
          <a:p>
            <a:r>
              <a:rPr lang="ru-RU" sz="2000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2024 год – 694,54 млн. руб.</a:t>
            </a:r>
            <a:endParaRPr lang="ru-RU" sz="20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Перечень крупных налогоплательщиков на территории МО «город Северобайкальск»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42900" y="2133600"/>
          <a:ext cx="6172200" cy="632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Рисунок 3" descr="164376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179512"/>
            <a:ext cx="5750396" cy="893448"/>
          </a:xfrm>
        </p:spPr>
        <p:txBody>
          <a:bodyPr>
            <a:no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Законодательство по предоставлению налоговых льгот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/>
          </p:nvPr>
        </p:nvGraphicFramePr>
        <p:xfrm>
          <a:off x="332656" y="1115616"/>
          <a:ext cx="6048672" cy="2520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 descr="164376.png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188640" y="4679504"/>
          <a:ext cx="6480720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92696" y="4067944"/>
            <a:ext cx="568863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Налоговые льготы, предусмотренные муниципальным законодательством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Расходы местного бюджета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  <p:pic>
        <p:nvPicPr>
          <p:cNvPr id="5" name="Содержимое 4" descr="расходы.jpg"/>
          <p:cNvPicPr>
            <a:picLocks noGrp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8640" y="2195736"/>
            <a:ext cx="6326460" cy="5760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Что  такое расходы бюджета?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асходы бюджета.jpg"/>
          <p:cNvPicPr>
            <a:picLocks noGrp="1"/>
          </p:cNvPicPr>
          <p:nvPr>
            <p:ph idx="1"/>
          </p:nvPr>
        </p:nvPicPr>
        <p:blipFill>
          <a:blip r:embed="rId2" cstate="print"/>
          <a:srcRect l="2036" t="10179" r="2141" b="2500"/>
          <a:stretch>
            <a:fillRect/>
          </a:stretch>
        </p:blipFill>
        <p:spPr>
          <a:xfrm>
            <a:off x="332656" y="2771800"/>
            <a:ext cx="6172200" cy="4704079"/>
          </a:xfrm>
          <a:prstGeom prst="rect">
            <a:avLst/>
          </a:prstGeom>
        </p:spPr>
      </p:pic>
      <p:pic>
        <p:nvPicPr>
          <p:cNvPr id="5" name="Рисунок 4" descr="16437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4664" y="323528"/>
          <a:ext cx="6038428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332656" y="4355976"/>
          <a:ext cx="6093296" cy="4536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Рисунок 5" descr="164376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51520"/>
            <a:ext cx="6172200" cy="1008112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Функциональная структура расходов местного бюджета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(млн. руб.)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76672" y="1503575"/>
          <a:ext cx="6182444" cy="721576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89947"/>
                <a:gridCol w="703688"/>
                <a:gridCol w="703688"/>
                <a:gridCol w="703688"/>
                <a:gridCol w="703688"/>
                <a:gridCol w="774057"/>
                <a:gridCol w="703688"/>
              </a:tblGrid>
              <a:tr h="557324"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Наименование раздела</a:t>
                      </a:r>
                      <a:endParaRPr lang="ru-RU" sz="12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2019 </a:t>
                      </a:r>
                      <a:r>
                        <a:rPr lang="ru-RU" sz="1250" dirty="0" smtClean="0"/>
                        <a:t>год факт</a:t>
                      </a:r>
                      <a:endParaRPr lang="ru-RU" sz="12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2020</a:t>
                      </a:r>
                      <a:r>
                        <a:rPr lang="ru-RU" sz="1250" baseline="0" dirty="0" smtClean="0"/>
                        <a:t> </a:t>
                      </a:r>
                      <a:r>
                        <a:rPr lang="ru-RU" sz="1250" baseline="0" dirty="0" smtClean="0"/>
                        <a:t>год факт</a:t>
                      </a:r>
                      <a:endParaRPr lang="ru-RU" sz="12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2021 </a:t>
                      </a:r>
                      <a:r>
                        <a:rPr lang="ru-RU" sz="1250" dirty="0" smtClean="0"/>
                        <a:t>год факт</a:t>
                      </a:r>
                      <a:endParaRPr lang="ru-RU" sz="12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2022 </a:t>
                      </a:r>
                      <a:r>
                        <a:rPr lang="ru-RU" sz="1250" dirty="0" smtClean="0"/>
                        <a:t>год план</a:t>
                      </a:r>
                      <a:endParaRPr lang="ru-RU" sz="12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2023 год план</a:t>
                      </a:r>
                      <a:endParaRPr lang="ru-RU" sz="12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50" dirty="0" smtClean="0"/>
                        <a:t>2024  </a:t>
                      </a:r>
                      <a:r>
                        <a:rPr lang="ru-RU" sz="1250" dirty="0" smtClean="0"/>
                        <a:t>год план</a:t>
                      </a:r>
                      <a:endParaRPr lang="ru-RU" sz="125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659">
                <a:tc>
                  <a:txBody>
                    <a:bodyPr/>
                    <a:lstStyle/>
                    <a:p>
                      <a:r>
                        <a:rPr lang="ru-RU" sz="1250" kern="1200" dirty="0" smtClean="0"/>
                        <a:t>ОБЩЕГОСУДАРСТ-ВЕННЫЕ ВОПРОСЫ</a:t>
                      </a:r>
                      <a:endParaRPr lang="ru-RU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107,05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112,69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125,96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139,05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135,7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142,9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91025">
                <a:tc>
                  <a:txBody>
                    <a:bodyPr/>
                    <a:lstStyle/>
                    <a:p>
                      <a:r>
                        <a:rPr lang="ru-RU" sz="1250" kern="1200" dirty="0" smtClean="0"/>
                        <a:t>НАЦИОНАЛЬНАЯ БЕЗОПАСНОСТЬ И ПРАВООХРАН. ДЕЯТЕЛЬНОСТЬ</a:t>
                      </a:r>
                      <a:endParaRPr lang="ru-RU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1,27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0,52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2,20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0,52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0,004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0,004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659">
                <a:tc>
                  <a:txBody>
                    <a:bodyPr/>
                    <a:lstStyle/>
                    <a:p>
                      <a:r>
                        <a:rPr lang="ru-RU" sz="1250" kern="1200" dirty="0" smtClean="0"/>
                        <a:t>НАЦИОНАЛЬНАЯ ЭКОНОМИКА</a:t>
                      </a:r>
                      <a:endParaRPr lang="ru-RU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42,21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29,79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47,46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72,11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43,36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40,14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329"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ЖКХ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259,23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92,6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165,13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668,04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34,96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26,07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659"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Охрана окружающей среды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0,0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1,96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10,08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10,14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0,0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0,0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329"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ОБРАЗОВАНИЕ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570,91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576,19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653,68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635,28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623,46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624,87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329"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КУЛЬТУРА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59,25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49,65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50,00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55,37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46,16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46,16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329"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ЗДРАВООХРАНЕНИЕ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0,90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1,21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1,42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1,15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0,0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0,0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659"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СОЦИАЛЬНАЯ</a:t>
                      </a:r>
                      <a:r>
                        <a:rPr lang="ru-RU" sz="1250" baseline="0" dirty="0" smtClean="0"/>
                        <a:t> ПОЛИТИКА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8,40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16,29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71,34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465,96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69,49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75,50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98659">
                <a:tc>
                  <a:txBody>
                    <a:bodyPr/>
                    <a:lstStyle/>
                    <a:p>
                      <a:r>
                        <a:rPr lang="ru-RU" sz="1250" kern="1200" dirty="0" smtClean="0"/>
                        <a:t>ФИЗИЧЕСКАЯ КУЛЬТУРА И СПОРТ</a:t>
                      </a:r>
                      <a:endParaRPr lang="ru-RU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4,09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6,74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5,30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5,01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4,1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4,1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93329">
                <a:tc>
                  <a:txBody>
                    <a:bodyPr/>
                    <a:lstStyle/>
                    <a:p>
                      <a:r>
                        <a:rPr lang="ru-RU" sz="1250" kern="1200" dirty="0" smtClean="0"/>
                        <a:t>СМИ</a:t>
                      </a:r>
                      <a:endParaRPr lang="ru-RU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3,05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3,97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4,14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4,30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4,26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4,26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72649">
                <a:tc>
                  <a:txBody>
                    <a:bodyPr/>
                    <a:lstStyle/>
                    <a:p>
                      <a:r>
                        <a:rPr lang="ru-RU" sz="1250" kern="1200" dirty="0" smtClean="0"/>
                        <a:t>ОБСЛУЖИВАНИЕ МУНИЦИПАЛЬНО-ГО ДОЛГА</a:t>
                      </a:r>
                      <a:endParaRPr lang="ru-RU" sz="125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0,07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0,67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0,01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0,35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0,97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0,58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3989"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УСЛОВНО УТВЕРЖДАЕМЫЕ РАСХОДЫ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0,0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0,0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0,0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0,0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15,0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50" dirty="0" smtClean="0"/>
                        <a:t>28,59</a:t>
                      </a:r>
                      <a:endParaRPr lang="ru-RU" sz="125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25225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ВСЕГО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1056,43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892,28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1136,72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2057,26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977,51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993,19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678388" cy="60541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Общегосударственные вопросы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48680" y="1331640"/>
          <a:ext cx="5976664" cy="74888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16437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827584"/>
            <a:ext cx="6172200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Уважаемые жители города Северобайкальска</a:t>
            </a:r>
            <a:r>
              <a:rPr lang="ru-RU" dirty="0" smtClean="0"/>
              <a:t>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133601"/>
            <a:ext cx="6182444" cy="6686871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2800" dirty="0" smtClean="0">
                <a:latin typeface="Times New Roman" panose="02020603050405020304" pitchFamily="18" charset="0"/>
                <a:ea typeface="Segoe UI" pitchFamily="34" charset="0"/>
                <a:cs typeface="Angsana New" pitchFamily="18" charset="-34"/>
              </a:rPr>
              <a:t>Вам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itchFamily="34" charset="0"/>
                <a:cs typeface="Angsana New" pitchFamily="18" charset="-34"/>
              </a:rPr>
              <a:t>представлен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itchFamily="34" charset="0"/>
                <a:cs typeface="Angsana New" pitchFamily="18" charset="-34"/>
              </a:rPr>
              <a:t>информационный материал – «Бюджет для граждан», который познакомит Вас с основными параметрами бюджета муниципального образования «город Северобайкальск» на 2022 - 2024 годы.</a:t>
            </a:r>
          </a:p>
          <a:p>
            <a:pPr algn="ctr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itchFamily="34" charset="0"/>
                <a:cs typeface="Angsana New" pitchFamily="18" charset="-34"/>
              </a:rPr>
              <a:t>Данная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itchFamily="34" charset="0"/>
                <a:cs typeface="Angsana New" pitchFamily="18" charset="-34"/>
              </a:rPr>
              <a:t>информация 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ea typeface="Segoe UI" pitchFamily="34" charset="0"/>
                <a:cs typeface="Angsana New" pitchFamily="18" charset="-34"/>
              </a:rPr>
              <a:t>предназначена для широкого круга пользователей и обеспечивает прозрачность, открытость информирования граждан о бюджете города.</a:t>
            </a:r>
          </a:p>
          <a:p>
            <a:pPr algn="r"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Начальник Финансового управления администрации МО </a:t>
            </a:r>
          </a:p>
          <a:p>
            <a:pPr algn="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«город Северобайкальск»  </a:t>
            </a:r>
          </a:p>
          <a:p>
            <a:pPr algn="r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Н.В. Сарапульцева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9280" y="0"/>
            <a:ext cx="908720" cy="1187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965456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Национальная безопасность и правоохранительная деятельность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42900" y="1475656"/>
          <a:ext cx="6172200" cy="669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16437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214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Национальная экономика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04664" y="1187624"/>
          <a:ext cx="6264696" cy="741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16437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09472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Жилищно-коммунальное хозяйство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32656" y="1763713"/>
          <a:ext cx="6182444" cy="69127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16437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18148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Охрана окружающей среды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42900" y="1547664"/>
          <a:ext cx="617220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16437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6172200" cy="576064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Образование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42900" y="1043608"/>
          <a:ext cx="6172200" cy="74168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16437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605416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Культура, кинематография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42900" y="1259632"/>
          <a:ext cx="6172200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16437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Здравоохранение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42900" y="1763688"/>
          <a:ext cx="6172200" cy="64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16437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42900" y="1619672"/>
          <a:ext cx="6172200" cy="6768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16437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678388" cy="82144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Физическая культура и спорт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42900" y="1331913"/>
          <a:ext cx="6172200" cy="6835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16437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Средства массовой информации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42900" y="1763688"/>
          <a:ext cx="6172200" cy="640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Рисунок 3" descr="16437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48680" y="683568"/>
            <a:ext cx="5832648" cy="68407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 Северобайкальск расположен на северном берегу озера Байкал, в 1048 км от Улан-Удэ.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трех сторон к городу вплотную подступили отроги Байкальского хребта, с четвертой — неповторимое по красоте и уникальности озеро Байкал.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Город был основан, как одна из основных точек железнодорожного проекта строительства Байкало-Амурской магистрали. Решением Верховного Совета Бурятской АССР от 5 ноября 1980 года ему присвоен статус города республиканского значения.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Сегодня город – это самостоятельная административно-территориальная единица Республики Бурятия, муниципальное образование «город Северобайкальск».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Северобайкальск в соответствии с 131-ФЗ «Об общих принципах организации местного самоуправления» имеет статус городского округа, не имеющий в своем составе поселений.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Площадь занимаемой территории 62,9 км</a:t>
            </a:r>
            <a:r>
              <a:rPr lang="ru-RU" sz="1400" baseline="30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Население города на 01.01.2021г. составляет 23 304 человек.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Северобайкальск </a:t>
            </a:r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инвестиционно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привлекателен. Располагает значительным туристским ресурсом благодаря озеру Байкал – жемчужины Сибири, объекта природного наследия ЮНЕСКО. Гостей города привлекают красоты северного Прибайкалья, термальные источники, песчаные пляжи, знаменитый по вкусовым качествам омуль, зимняя рыбалка и многое другое, что есть только у нас.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Северобайкальск – это транспортный узел, где грузопассажирское сообщение обеспечивает Северобайкальский участок ВСЖД – филиал ОАО «Российские железные дороги», авиасообщение с Иркутском и Улан-Удэ – аэропорт п. Нижнеангарск. Через Северобайкальск проходит автодорога, связывающая северные районы Бурятии с Иркутской областью.</a:t>
            </a:r>
          </a:p>
          <a:p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64704" y="395536"/>
            <a:ext cx="5400600" cy="5760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Вводная часть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zheleznye-dorogi-i-aeroporty-vblizi-ozera-bajkal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797152" y="6948264"/>
            <a:ext cx="2060848" cy="2195736"/>
          </a:xfrm>
          <a:prstGeom prst="rect">
            <a:avLst/>
          </a:prstGeom>
        </p:spPr>
      </p:pic>
      <p:pic>
        <p:nvPicPr>
          <p:cNvPr id="10" name="Рисунок 9" descr="16437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1288" y="0"/>
            <a:ext cx="836712" cy="1115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Муниципальные программы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  <p:pic>
        <p:nvPicPr>
          <p:cNvPr id="6" name="Рисунок 5" descr="009.jpg"/>
          <p:cNvPicPr/>
          <p:nvPr/>
        </p:nvPicPr>
        <p:blipFill>
          <a:blip r:embed="rId3" cstate="print"/>
          <a:srcRect l="3962" t="12857" r="3693"/>
          <a:stretch>
            <a:fillRect/>
          </a:stretch>
        </p:blipFill>
        <p:spPr>
          <a:xfrm>
            <a:off x="404664" y="2195736"/>
            <a:ext cx="6120680" cy="5688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251520"/>
            <a:ext cx="5894412" cy="93610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Муниципальная программа "Развитие образования в муниципальном образовании "город Северобайкальск"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04664" y="1331640"/>
            <a:ext cx="6192688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Создание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необходимых условий и механизмов для обеспечения качественного и доступного дошкольного, общего, дополнительного  образования и организации детского отдыха с учетом потребностей граждан, общества, государства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664" y="2267744"/>
            <a:ext cx="6264696" cy="3384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Программы: 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Обеспечение государственных гарантий доступного и      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качественного дошкольного образования,  обеспечение современных требований к организации образовательного процесса в условиях внедрения ФГОС ДО, безопасности жизнедеятельности дошкольников;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 Развитие системы  общего образования, обеспечивающей выполнение  ФГОС общего образования, создание  условий  для устойчивого развития  общего среднего образования на основе  модернизации его содержания с учетом  потребностей  развивающего общества города и республики;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Создание оптимальных   условий  для социализации личности, ее нравственного, интеллектуального, творческого и физического развития через интеграцию  общего и дополнительного образования детей,  расширение роли школы  в социально – культурной жизни  обучающихся и семей;</a:t>
            </a:r>
          </a:p>
          <a:p>
            <a:pPr lvl="0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Дальнейшее развитие системы отдыха, оздоровления и занятости детей и подростков в г. Северобайкальск, создание правовых, экономических и организационных условий, направленных на сохранение и развитие системы детского отдыха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Совершенствование правового, организационного, экономического механизмов функционирования в системе образования г Северобайкальск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04664" y="5724128"/>
            <a:ext cx="6172200" cy="38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Индикаторы муниципальной программы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60648" y="6120589"/>
          <a:ext cx="6388223" cy="302341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7886"/>
                <a:gridCol w="819811"/>
                <a:gridCol w="745282"/>
                <a:gridCol w="670754"/>
                <a:gridCol w="745282"/>
                <a:gridCol w="809208"/>
              </a:tblGrid>
              <a:tr h="737411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568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Охват детей дошкольным образованием,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499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Обновление УМК и оснащение предметно-пространственной среды ДОО  средствами обучения и воспитания в соответствии с ФГОС ДО,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84226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Среднемесячная  заработная плата  педагогических работников муниципальных  дошкольных образовательных учреждений , руб.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40985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44961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44961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44961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44961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389392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Индикаторы муниципальной программы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0648" y="827584"/>
          <a:ext cx="6244208" cy="78028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36304"/>
                <a:gridCol w="720080"/>
                <a:gridCol w="720080"/>
                <a:gridCol w="648072"/>
                <a:gridCol w="720080"/>
                <a:gridCol w="699592"/>
              </a:tblGrid>
              <a:tr h="38949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4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Охват детей дошкольным образованием,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82,0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4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Обновление УМК и оснащение предметно-пространственной среды ДОО  средствами обучения и воспитания в соответствии с ФГОС ДО,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4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Среднемесячная  заработная плата  педагогических работников муниципальных  дошкольных образовательных учреждений , руб.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40985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44961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44961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44961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44961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2331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Доля муниципальных  общеобразовательных  учреждений  укрепивших материально- техническую базу в общем количестве муниципальных общеобразовательных учреждений,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8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выпускников, сдавших единый государственный экзамен, от числа выпускников, участвовавших в едином государственном экзамене,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4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Среднемесячная  заработная плата педагогических  работников муниципальных общеобразовательных учреждений, руб.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51508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65963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65963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65963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65963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4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принявших участие в городских , региональных конкурсах, олимпиадах, научно- практических конференциях,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4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принявших участие в городских , региональных конкурсах патриотического направления,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4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детей, принявших участие в городских  мероприятиях  по ПАВ,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Рисунок 4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245376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Индикаторы муниципальной программы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0648" y="827584"/>
          <a:ext cx="6244208" cy="77589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736304"/>
                <a:gridCol w="720080"/>
                <a:gridCol w="720080"/>
                <a:gridCol w="648072"/>
                <a:gridCol w="720080"/>
                <a:gridCol w="699592"/>
              </a:tblGrid>
              <a:tr h="389490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4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Охват горячим питанием,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71,5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4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муниципальных  учреждений дополнительного образования укрепивших материально- техническую базу в общем количестве муниципальных учреждений дополнительного образования,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4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детей в возрасте от 5 до 18 лет, обучающихся по дополнительным             образовательным программам, в общей  численности детей этого возраста,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325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Среднемесячная заработная плата  педагогических  работников муниципальных  учреждений дополнительного образования, руб.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52067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55746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55746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55746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55746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986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детей в возрасте от 7 до 18 лет, находящихся в ТЖС, охваченных всеми формами отдыха и оздоровления, к общему числу детей от 7 до 18 лет 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Удельный вес детей в возрасте от 7 до 15 лет, охваченных всеми формами отдыха и оздоровления, к общему числу детей от 7 до 15 лет,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%</a:t>
                      </a:r>
                      <a:endParaRPr lang="ru-RU" sz="12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66,8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49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педагогов и руководителей, получивших в установленном порядке первую, высшую квалификационную категорию и подтверждение соответствия занимаемой должности, в общей численности педагогов и руководителей, подлежащих аттестации,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70,1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8949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 программе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млн. руб.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719,22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788,93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759,96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543,90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543,9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Муниципальная программа "Развитие физической культуры и спорта в муниципальном образовании "город Северобайкальск"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664" y="1691680"/>
            <a:ext cx="6192688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оптимальных условий для приобщения различных групп населения, в первую очередь детей и подростков, к систематическим занятиям физической культурой и спортом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664" y="2555776"/>
            <a:ext cx="6264696" cy="10801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Программы: 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и укрепление материально-технической базы физической культуры и спорта;</a:t>
            </a:r>
          </a:p>
          <a:p>
            <a:pPr>
              <a:buFont typeface="Wingdings" pitchFamily="2" charset="2"/>
              <a:buChar char="ü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у жителей города потребностей в физическом совершенствовании и гармоничном развитии личности.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4664" y="3779912"/>
            <a:ext cx="6172200" cy="38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Индикаторы муниципальной программы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0648" y="4283969"/>
          <a:ext cx="6388223" cy="357835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7886"/>
                <a:gridCol w="786490"/>
                <a:gridCol w="778603"/>
                <a:gridCol w="670754"/>
                <a:gridCol w="745282"/>
                <a:gridCol w="809208"/>
              </a:tblGrid>
              <a:tr h="555945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00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спортивными залами от нормативной потребности,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57,3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446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Обеспеченность плоскостными сооружениями от нормативной потребности,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558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Увеличение доли жителей, систематически занимающихся физической культурой и спортом от общей численности населения г. Северобайкальск,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47,6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035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по программе: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44,03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25,1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17,26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16437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323528"/>
            <a:ext cx="5832648" cy="67742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Муниципальная программа «Молодежь города Северобайкальск»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2656" y="1187624"/>
            <a:ext cx="6192688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позитивного социального опыта, гражданское становление, развитие духовности и создание условий для реализации интеллектуального, творческого потенциала молодежи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664" y="2123728"/>
            <a:ext cx="6264696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Программы: 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Выявление и поддержка талантливой молодежи, создание условий для реализации интеллектуального, творческого, потенциала, стимулирование участия в разработке и реализации инновационных идей и проектов;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Развитие добровольческих инициатив, поддержка деятельности детских и молодежных общественных объединений, некоммерческих организаций, являющихся площадками для социализации и освоения общественного опыта;</a:t>
            </a:r>
          </a:p>
          <a:p>
            <a:pPr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Формирование здорового образа жизни среди молодежи, профилактика асоциального поведения, безнадзорности и правонарушений среди несовершеннолетних, поддержка молодежи, находящейся в трудной жизненной ситуации.</a:t>
            </a:r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6672" y="4211960"/>
            <a:ext cx="6172200" cy="38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Индикаторы муниципальной программы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0648" y="4788025"/>
          <a:ext cx="6388223" cy="386642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7886"/>
                <a:gridCol w="786490"/>
                <a:gridCol w="778603"/>
                <a:gridCol w="670754"/>
                <a:gridCol w="745282"/>
                <a:gridCol w="809208"/>
              </a:tblGrid>
              <a:tr h="55842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98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всех категорий молодежи, в том числе находящейся в трудной жизненной ситуации, вовлеченных в городские мероприятия</a:t>
                      </a:r>
                    </a:p>
                    <a:p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35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молодых людей, принимающих участие в добровольческой деятельности, в общем количестве молодежи, 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98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мероприятий,  направленных на  формирование здорового образа жизни, профилактику  асоциального поведения в молодежной среде 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2661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по программе: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0,47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0,50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6172200" cy="79208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Муниципальная программа «Развитие отрасли «Культура» и средств массовой информации»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2656" y="1187624"/>
            <a:ext cx="6192688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 Создание благоприятных условий для устойчивого развития сферы культуры в городе Северобайкальск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664" y="1907704"/>
            <a:ext cx="6264696" cy="640871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Программы: 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повышение привлекательности и комфортности музея для посетителей и внедрением в музей интерактивных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мультимедийных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технологий и экспонатов; 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создание условий для обеспечения сохранности и безопасности музейных предметов и музейных коллекций, внедрение современных технологий и практик;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обеспечение доступности музейного фонда и систематическое его пополнение; 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поддержка и популяризация современного искусства, в том числе творчества современных художников, путём проведения выставок и пленэров; 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- внедрение современных эффективных форм и методов популяризации чтения, доведения информации до населения и распространения краеведческих знаний;  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повышение качества и расширение библиотечных услуг с  использованием современных технологий; 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обеспечение доступа к современным, отечественным и мировым электронным информационным ресурсам; 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создание условий для развития массового художественного самодеятельного творчества и культурно-досуговой деятельности; 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обеспечение качественного роста (исполнительского мастерства)клубных формирований, самодеятельных коллективов города; - создание условий для организации услуг по демонстрации кинофильмов; 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выявление одарённых в области искусства детей и подростков создание основы для сознательного выбора и последующего освоениями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предпрофессиональных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образовательных программ в сфере искусства и культуры;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 сохранение и развитие культурных традиций г. Северобайкальск путём вовлечения горожан к участию в праздничных мероприятиях; 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создание оптимальных условий для эффективной деятельности учреждений культуры и средств массовой информации; 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провести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ребрендинг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газеты: поменять формат подачи материала, активно использовать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плейсмент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при размещении рекламы; </a:t>
            </a:r>
          </a:p>
          <a:p>
            <a:pPr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создание материалов о деятельности муниципального образования город Северобайкальск и вещанию по эфирному и кабельному телевидению на территории города Северобайкальск. </a:t>
            </a:r>
            <a:endParaRPr lang="ru-RU" sz="1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260648" y="899592"/>
          <a:ext cx="6388223" cy="782489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7886"/>
                <a:gridCol w="786490"/>
                <a:gridCol w="778603"/>
                <a:gridCol w="733565"/>
                <a:gridCol w="682471"/>
                <a:gridCol w="809208"/>
              </a:tblGrid>
              <a:tr h="558422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129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Число посетителей музея,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чел.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9690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10310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10560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270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музейных предметов (коллекций), шт.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8117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8127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8147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8157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8167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7759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Количество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музейных предметов основного Музейного фонда, опубликованных на экспозициях и выставках,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266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4.  Количество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экспозиций (творчество художников и т.п.), ед.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378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530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418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437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458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152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5. Основной фонд библиотек,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60646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62009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62509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63009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63509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266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6. Количество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посещений библиотек, ед.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63490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66000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66000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67590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68210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266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7. Количество основного фонда библиотек, внесенных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в программу ИРБИС, ед.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8152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266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8. Число участников клубных формирований, чел.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548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548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558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565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575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266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9. Количество мероприятий с участием добровольцев (волонтеров) культуры , ед.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266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10.  Средняя </a:t>
                      </a:r>
                      <a:r>
                        <a:rPr lang="ru-RU" sz="1200" b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заполняемость</a:t>
                      </a: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 кинотеатра, %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00568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11. Число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зрителей, чел. (в год)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15000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23252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21000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27000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33000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266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12.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 и взрослых (фортепиано),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чел./час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8050,68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7530,25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7530,25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8050,68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8050,68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266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13.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 и взрослых (струнные инструменты),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чел./час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4313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3645,25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3645,25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4313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4313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5266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14.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 и взрослых (духовые и ударные инструменты),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чел/час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5385,36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4638,25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4638,25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5385,36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5385,36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32656" y="179512"/>
            <a:ext cx="6172200" cy="38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Индикаторы муниципальной программы</a:t>
            </a:r>
          </a:p>
        </p:txBody>
      </p:sp>
      <p:pic>
        <p:nvPicPr>
          <p:cNvPr id="6" name="Рисунок 5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88640" y="488384"/>
          <a:ext cx="6388223" cy="82600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7886"/>
                <a:gridCol w="786490"/>
                <a:gridCol w="778603"/>
                <a:gridCol w="733565"/>
                <a:gridCol w="682471"/>
                <a:gridCol w="809208"/>
              </a:tblGrid>
              <a:tr h="5592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 и взрослых (народные инструменты),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чел/час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6553,48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6110,5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6110,5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6553,48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6553,48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1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16. Дополнительное образование детей и взрослых (живопись), чел/час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4423,20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4423,2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4423,2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1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17. Дополнительное образование детей и взрослых (хореографическое творчество), чел/час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3606,96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3854,5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3854,5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3606,96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3606,96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471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18.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Дополнительное образование детей и взрослых (общеразвивающие программы), чел/час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9633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5864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5864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9633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9633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11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19.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Удельный вес населения, участвующего в культурно- массовых мероприятиях,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343,3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419,3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413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413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413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01126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20.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Количество специалистов из Республики Бурятия, прошедших повышение квалификации на базе Центров непрерывного образования и повышения квалификации творческих и управленческих кадров в сфере культуры (нарастающим итогом),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131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21. Количество организаций культуры Республики Бурятия, получивших современное оборудование (нарастающим итогом),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4150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22. Количество экземпляров газеты,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шт.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67600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67600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67600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6760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67600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71317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23.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Создание материалов о деятельности муниципального образования город Северобайкальск и вещанию по эфирному и кабельному телевидению, мин.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1400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1143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по программе: </a:t>
                      </a:r>
                      <a:r>
                        <a:rPr lang="ru-RU" sz="12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123,6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110,8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114,8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101,9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101,1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332656" y="179512"/>
            <a:ext cx="6172200" cy="38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Индикаторы муниципальной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51520"/>
            <a:ext cx="6515100" cy="1008112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Муниципальная программа «Социальная политика в муниципальном образовании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город Северобайкальск»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2656" y="1403648"/>
            <a:ext cx="6192688" cy="50405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уровня и качества жизни отдельных категорий граждан, повышение уровня их социальной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защищенности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60648" y="2123728"/>
            <a:ext cx="6264696" cy="19442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Программы: 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здорового образа жизни, снижение заболеваемости, инвалидности и смертности населения при социально значимых заболеваниях, увеличение продолжительности и улучшение качества жизни населения.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уровня и качества жизни маломобильных групп населения.</a:t>
            </a:r>
          </a:p>
          <a:p>
            <a:pPr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Формирование организационных, социально-экономических условий для осуществления мер по улучшению положения и качества жизни пожилых людей.</a:t>
            </a:r>
          </a:p>
        </p:txBody>
      </p:sp>
      <p:pic>
        <p:nvPicPr>
          <p:cNvPr id="6" name="Рисунок 5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188640" y="4788024"/>
          <a:ext cx="6388223" cy="34137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7886"/>
                <a:gridCol w="786490"/>
                <a:gridCol w="778603"/>
                <a:gridCol w="733565"/>
                <a:gridCol w="682471"/>
                <a:gridCol w="809208"/>
              </a:tblGrid>
              <a:tr h="5592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публикаций  в СМИ по вопросам профилактики социально-значимых инфекционных заболеваний, укрепление общественного здоровья, ведению ЗОЖ,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1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населения получивших услугу  вакцинации против социально-значимых заболеваний из местного бюджета,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1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мероприятий направленных на сохранение здоровья, формирования здорового образа жизни,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Заголовок 1"/>
          <p:cNvSpPr txBox="1">
            <a:spLocks/>
          </p:cNvSpPr>
          <p:nvPr/>
        </p:nvSpPr>
        <p:spPr>
          <a:xfrm>
            <a:off x="404664" y="4139952"/>
            <a:ext cx="6172200" cy="38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Индикаторы муниципальной программы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2" y="251520"/>
            <a:ext cx="6172200" cy="72008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характеристики бюджета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бюджет чемодан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6632" y="1187624"/>
            <a:ext cx="2736304" cy="244827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924944" y="1043608"/>
            <a:ext cx="3816424" cy="280831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Доходы </a:t>
            </a:r>
            <a:r>
              <a:rPr lang="ru-RU" sz="1400" dirty="0" smtClean="0">
                <a:solidFill>
                  <a:schemeClr val="tx1"/>
                </a:solidFill>
              </a:rPr>
              <a:t>– 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  <a:p>
            <a:pPr algn="ctr"/>
            <a:r>
              <a:rPr lang="ru-RU" dirty="0" smtClean="0">
                <a:solidFill>
                  <a:srgbClr val="C00000"/>
                </a:solidFill>
              </a:rPr>
              <a:t>Расходы</a:t>
            </a:r>
            <a:r>
              <a:rPr lang="ru-RU" sz="2000" dirty="0" smtClean="0">
                <a:solidFill>
                  <a:srgbClr val="C00000"/>
                </a:solidFill>
              </a:rPr>
              <a:t> </a:t>
            </a:r>
            <a:r>
              <a:rPr lang="ru-RU" sz="1400" dirty="0" smtClean="0">
                <a:solidFill>
                  <a:schemeClr val="tx1"/>
                </a:solidFill>
              </a:rPr>
              <a:t>– это выплачиваемые из бюджета денежные средства (социальные выплаты населению, содержание государственных (муниципальных) учреждений (образование ЖКХ, культура и другие</a:t>
            </a:r>
            <a:r>
              <a:rPr lang="ru-RU" sz="1400" dirty="0" smtClean="0">
                <a:solidFill>
                  <a:schemeClr val="tx1"/>
                </a:solidFill>
              </a:rPr>
              <a:t>), </a:t>
            </a:r>
            <a:r>
              <a:rPr lang="ru-RU" sz="1400" dirty="0" smtClean="0">
                <a:solidFill>
                  <a:schemeClr val="tx1"/>
                </a:solidFill>
              </a:rPr>
              <a:t>капитальное строительство и другое)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8" name="Рисунок 7" descr="img15.jpg"/>
          <p:cNvPicPr/>
          <p:nvPr/>
        </p:nvPicPr>
        <p:blipFill>
          <a:blip r:embed="rId3" cstate="print"/>
          <a:srcRect l="9559" t="16787" r="10019" b="17148"/>
          <a:stretch>
            <a:fillRect/>
          </a:stretch>
        </p:blipFill>
        <p:spPr>
          <a:xfrm>
            <a:off x="2060848" y="5940152"/>
            <a:ext cx="2664295" cy="1656184"/>
          </a:xfrm>
          <a:prstGeom prst="rect">
            <a:avLst/>
          </a:prstGeom>
        </p:spPr>
      </p:pic>
      <p:sp>
        <p:nvSpPr>
          <p:cNvPr id="9" name="Скругленный прямоугольник 8"/>
          <p:cNvSpPr/>
          <p:nvPr/>
        </p:nvSpPr>
        <p:spPr>
          <a:xfrm>
            <a:off x="188640" y="4139952"/>
            <a:ext cx="2304256" cy="172819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rgbClr val="C00000"/>
                </a:solidFill>
              </a:rPr>
              <a:t>ПРОФИЦИТ</a:t>
            </a:r>
            <a:r>
              <a:rPr lang="ru-RU" sz="1400" dirty="0" smtClean="0">
                <a:solidFill>
                  <a:schemeClr val="tx1"/>
                </a:solidFill>
              </a:rPr>
              <a:t> превышение доходов над расходами образует положительный остаток бюджета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93096" y="4211960"/>
            <a:ext cx="2376264" cy="165618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Если расходная часть бюджета превышает доходную, то бюджет формируется с </a:t>
            </a:r>
            <a:r>
              <a:rPr lang="ru-RU" sz="1400" dirty="0" smtClean="0">
                <a:solidFill>
                  <a:srgbClr val="C00000"/>
                </a:solidFill>
              </a:rPr>
              <a:t>ДЕФИЦИТОМ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76672" y="7884368"/>
            <a:ext cx="2952328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 </a:t>
            </a:r>
            <a:r>
              <a:rPr lang="ru-RU" sz="1400" dirty="0" smtClean="0">
                <a:solidFill>
                  <a:srgbClr val="C00000"/>
                </a:solidFill>
              </a:rPr>
              <a:t>ПРОФИЦИТНОМ</a:t>
            </a:r>
            <a:r>
              <a:rPr lang="ru-RU" sz="1400" dirty="0" smtClean="0">
                <a:solidFill>
                  <a:schemeClr val="tx1"/>
                </a:solidFill>
              </a:rPr>
              <a:t> бюджете снижается долг и (или) растут остатки (накопления)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645024" y="7884368"/>
            <a:ext cx="2880320" cy="79208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При </a:t>
            </a:r>
            <a:r>
              <a:rPr lang="ru-RU" sz="1400" dirty="0" smtClean="0">
                <a:solidFill>
                  <a:srgbClr val="C00000"/>
                </a:solidFill>
              </a:rPr>
              <a:t>ДЕФИЦИТНОМ</a:t>
            </a:r>
            <a:r>
              <a:rPr lang="ru-RU" sz="1400" dirty="0" smtClean="0">
                <a:solidFill>
                  <a:schemeClr val="tx1"/>
                </a:solidFill>
              </a:rPr>
              <a:t> бюджете расчет долг и (или) снижаются остатки (накопления)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13" name="Рисунок 12" descr="164376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0648" y="251520"/>
            <a:ext cx="61722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Индикаторы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0648" y="1043608"/>
          <a:ext cx="6388223" cy="475711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7886"/>
                <a:gridCol w="786490"/>
                <a:gridCol w="778603"/>
                <a:gridCol w="733565"/>
                <a:gridCol w="682471"/>
                <a:gridCol w="809208"/>
              </a:tblGrid>
              <a:tr h="5592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больных сопровожденных и направленных к месту лечения,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1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социально значимых объектов социальной инфраструктуры, оборудованных с целью обеспечения доступности для маломобильных категорий граждан, по годам, объектов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1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инвалидов принявших участие в социокультурных мероприятиях,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31,5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471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пожилых граждан получивших материальную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поддержку, %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27,8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111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пожилых граждан, охваченных массовыми мероприятиями, %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75,6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75,6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114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по программе: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5894412" cy="864096"/>
          </a:xfrm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Муниципальная программа "Повышение эффективности муниципального управления"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04664" y="1043608"/>
            <a:ext cx="619268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повышение качества муниципального управления и обеспечение эффективности управленческого процесса на территории муниципального образования «город Северобайкальск»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656" y="1835696"/>
            <a:ext cx="6264696" cy="25922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Программы: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Формирование высококвалифицированного кадрового состава;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Создание условий для повышения качества управления муниципальными финансами;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Совершенствование бюджетного процесса в целях повышения эффективности бюджетных расходов;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Повышение уровня профессионального образования и подготовки муниципальных служащих и специалистов муниципальных учреждений в сфере качества управления муниципальными финансами и эффективного использования средств местного бюджета;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Ведение единой информационной политики органов местного самоуправления, повышение имиджа местной власти;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Оказание поддержки общественным объединениям и некоммерческим организациям,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ТОСам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, действующим на территории города, формирование эффективного механизма взаимодействия.</a:t>
            </a: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2656" y="4572000"/>
            <a:ext cx="6172200" cy="38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Индикаторы муниципальной программы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0648" y="5004048"/>
          <a:ext cx="6388223" cy="35966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7886"/>
                <a:gridCol w="786490"/>
                <a:gridCol w="778603"/>
                <a:gridCol w="733565"/>
                <a:gridCol w="682471"/>
                <a:gridCol w="809208"/>
              </a:tblGrid>
              <a:tr h="5592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Доля муниципальных служащих, выборочных должностных лиц всех уровней, прошедших обучение по различным формам от общего количества муниципальных служащих,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1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Темп роста доходов от местных налогов (земельный налог с физических лиц, налог на имущество с физических лиц) по отношению к предыдущему году,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1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Оценка качества финансового менеджмента главных распорядителей бюджетных средств, балл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Рисунок 8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0648" y="251520"/>
            <a:ext cx="61722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Индикаторы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0648" y="1187624"/>
          <a:ext cx="6388223" cy="633984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7886"/>
                <a:gridCol w="786490"/>
                <a:gridCol w="778603"/>
                <a:gridCol w="733565"/>
                <a:gridCol w="682471"/>
                <a:gridCol w="809208"/>
              </a:tblGrid>
              <a:tr h="5592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11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Оснащение рабочих мест современными электронными и информационными ресурсами,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1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уровня профессионального образования в сфере качества управления муниципальными финансами и эффективного использования средств бюджета муниципальными служащими, специалистами муниципальных учреждений, чел.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1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публикаций, освещающих деятельность Главы и органов местного самоуправления муниципального образования «город Северобайкальск», проведение мероприятий, направленных на повышение информированности населения об основных событиях социально-экономического развития города,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94714"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мероприятий, оказывающих поддержку общественным объединениям и некоммерческим организациям, </a:t>
                      </a:r>
                      <a:r>
                        <a:rPr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ТОСам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, а также по взаимодействию представительного органа власти с населением, ед.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114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по программе: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89344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Муниципальная программа "Экономическое развитие"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32656" y="1403648"/>
            <a:ext cx="6192688" cy="64807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обеспечение устойчивого экономического роста для повышения уровня благосостояния населения и роста реальных доходов населения города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32656" y="2195736"/>
            <a:ext cx="6264696" cy="187220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Программы: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условий для развития малого и среднего предпринимательства как основного фактора обеспечения занятости и повышения реального уровня благосостояния населения.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Создание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благоприятных условий для посещения города Северобайкальск российскими и иностранными туристами, повышение конкурентоспособности туристско-рекреационного комплекса г. Северобайкальск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4664" y="4283968"/>
            <a:ext cx="6172200" cy="38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Индикаторы муниципальной программы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32656" y="4860032"/>
          <a:ext cx="6388223" cy="3048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7886"/>
                <a:gridCol w="786490"/>
                <a:gridCol w="778603"/>
                <a:gridCol w="733565"/>
                <a:gridCol w="682471"/>
                <a:gridCol w="809208"/>
              </a:tblGrid>
              <a:tr h="5592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СМП, получивших финансовую поддержку,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1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мероприятий для СМП, проведенных в виде семинаров, тренингов,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1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СМП, получивших субсидии, в связи с осуществлением регулярных перевозок пассажиров и багажа автомобильным транспортом по муниципальным маршрутам на территории города Северобайкальск ,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60648" y="251520"/>
            <a:ext cx="61722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Индикаторы муниципальной программы</a:t>
            </a:r>
          </a:p>
        </p:txBody>
      </p:sp>
      <p:pic>
        <p:nvPicPr>
          <p:cNvPr id="5" name="Рисунок 4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60648" y="1403648"/>
          <a:ext cx="6388223" cy="2568831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7886"/>
                <a:gridCol w="786490"/>
                <a:gridCol w="778603"/>
                <a:gridCol w="733565"/>
                <a:gridCol w="682471"/>
                <a:gridCol w="809208"/>
              </a:tblGrid>
              <a:tr h="5592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туристических мероприятий,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1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благоустроенных территорий, троп, турмаршрутов и пр.,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811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проведенных рекламных кампаний,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5114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по программе: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366184"/>
            <a:ext cx="6048672" cy="1109472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Муниципальная программа "Обеспечение правопорядка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территории муниципального образования "город Северобайкальск"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76672" y="1691680"/>
            <a:ext cx="6192688" cy="136815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Создание условий по формированию единой многоуровневой системы профилактики преступлений и иных правонарушений, обеспечивающей защиту прав и свобод человека и гражданина, общественный порядок и безопасность, охрану собственности и повышение эффективности в борьбе с преступностью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4664" y="3275856"/>
            <a:ext cx="6264696" cy="13681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Укрепление системы профилактики правонарушений путем активизации деятельности органов местного самоуправление, территориальных органов государственной власти, правоохранительных органов, а также вовлечение в профилактическую деятельность иных организаций всех форм собственности.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dirty="0"/>
              <a:t> </a:t>
            </a:r>
            <a:endParaRPr lang="ru-RU" sz="1200" dirty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4664" y="4788024"/>
            <a:ext cx="6172200" cy="38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Индикаторы муниципальной программы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60648" y="5436096"/>
          <a:ext cx="6388223" cy="1771288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7886"/>
                <a:gridCol w="786490"/>
                <a:gridCol w="778603"/>
                <a:gridCol w="733565"/>
                <a:gridCol w="682471"/>
                <a:gridCol w="809208"/>
              </a:tblGrid>
              <a:tr h="5592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проведенных профилактических мероприятий, ед.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по программе: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Рисунок 7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Муниципальная программа "Развитие жилищно-коммунального хозяйства в муниципальном образовании "город Северобайкальск"</a:t>
            </a:r>
          </a:p>
        </p:txBody>
      </p:sp>
      <p:pic>
        <p:nvPicPr>
          <p:cNvPr id="4" name="Рисунок 3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76672" y="1907704"/>
            <a:ext cx="6192688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Обеспечение комфортных условий проживания, повышение качества и условий жизни населения на территории МО «город Северобайкальск»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664" y="2843808"/>
            <a:ext cx="6264696" cy="20882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Обеспечение населения коммунальными услугами нормативного качества, предотвращение критического уровня износа объектов коммунальной инфраструктуры;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Осуществление надзора за строительством объектов капитального строительства, подлежащих строительному надзору в соответствии с действующим законодательством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/>
              <a:t>Повышение </a:t>
            </a:r>
            <a:r>
              <a:rPr lang="ru-RU" sz="1400" dirty="0" err="1" smtClean="0"/>
              <a:t>энергоэффективности</a:t>
            </a:r>
            <a:r>
              <a:rPr lang="ru-RU" sz="1400" dirty="0" smtClean="0"/>
              <a:t> функционирования систем </a:t>
            </a:r>
            <a:r>
              <a:rPr lang="ru-RU" sz="1400" dirty="0" err="1" smtClean="0"/>
              <a:t>жилищно</a:t>
            </a:r>
            <a:r>
              <a:rPr lang="ru-RU" sz="1400" dirty="0" smtClean="0"/>
              <a:t> - коммунальной инфраструктур.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ru-RU" sz="1200" b="1" dirty="0"/>
              <a:t> </a:t>
            </a:r>
            <a:endParaRPr lang="ru-RU" sz="1200" dirty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6672" y="5004048"/>
            <a:ext cx="6172200" cy="38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Индикаторы муниципальной программы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88640" y="5580112"/>
          <a:ext cx="6388223" cy="314633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7886"/>
                <a:gridCol w="786490"/>
                <a:gridCol w="778603"/>
                <a:gridCol w="733565"/>
                <a:gridCol w="682471"/>
                <a:gridCol w="809208"/>
              </a:tblGrid>
              <a:tr h="55924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56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Капитальный ремонт, ремонт, модернизация и строительство объектов коммунальной инфраструктуры,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6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Эффективность затрат на строительство ,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64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Экономия потребления электрической энергии сетями уличного освещения к фактическому потреблению ,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6064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по программе: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89,0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90,7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81,7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179512"/>
            <a:ext cx="5832648" cy="1109472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Муниципальная программа "Комплексное развитие транспортной инфраструктуры муниципального образования «город Северобайкальск"</a:t>
            </a:r>
          </a:p>
        </p:txBody>
      </p:sp>
      <p:pic>
        <p:nvPicPr>
          <p:cNvPr id="4" name="Рисунок 3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04664" y="1331640"/>
            <a:ext cx="6192688" cy="93610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Создание комфортных условий проживания горожан, развитие современной и эффективной автомобильно-дорожной инфраструктуры, содержание, ремонт, реконструкция, повышение безопасности дорожного движения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664" y="2411760"/>
            <a:ext cx="6264696" cy="23762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Поддержание автомобильных дорог общего пользования местного значения и искусственных сооружений на них на уровне, соответствующем категории дороги, путем содержание дорог и сооружений на них;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Сохранение протяженности, соответствующей нормативным требованиям, автомобильных дорог общего пользования местного значения за счет ремонта и капитального ремонта автомобильных дорог;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Сохранение протяженности, соответствующей нормативным требованиям, автомобильных дорог общего пользования местного значения за счет реконструкции автомобильных дорог и искусственных сооружений на них с увеличением пропускной способности автомобильных дорог, улучшением условий движения автотранспорта. </a:t>
            </a:r>
          </a:p>
          <a:p>
            <a:pPr algn="just"/>
            <a:r>
              <a:rPr lang="ru-RU" sz="1200" b="1" dirty="0"/>
              <a:t> </a:t>
            </a:r>
            <a:endParaRPr lang="ru-RU" sz="1200" dirty="0"/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4664" y="4860032"/>
            <a:ext cx="6172200" cy="38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Индикаторы муниципальной программы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0648" y="5220072"/>
          <a:ext cx="6388223" cy="353371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7886"/>
                <a:gridCol w="786490"/>
                <a:gridCol w="778603"/>
                <a:gridCol w="733565"/>
                <a:gridCol w="682471"/>
                <a:gridCol w="809208"/>
              </a:tblGrid>
              <a:tr h="5554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7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участков дорожной сети, имеющих пандусы на пешеходных переходах, шт.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5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Содержание дорог общего пользования местного значения в летний и зимний период, км.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99,02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9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Доля протяженности дорог, не отвечающих нормативным требованиям,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пешеходных переходов, обеспеченных освещением , шт.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по программе: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41,9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41,3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2656" y="0"/>
            <a:ext cx="5822404" cy="1253488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Муниципальная программа «Формирование современной городской среды муниципального образования «город Северобайкальск»</a:t>
            </a:r>
          </a:p>
        </p:txBody>
      </p:sp>
      <p:pic>
        <p:nvPicPr>
          <p:cNvPr id="4" name="Рисунок 3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04664" y="1187624"/>
            <a:ext cx="6192688" cy="72008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Повышение уровня благоустройства нуждающихся в благоустройстве территорий общего пользования 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664" y="2123728"/>
            <a:ext cx="6264696" cy="151216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Повышение уровня благоустройства и доступности дворовых, общественных территорий муниципального образования «город Северобайкальск».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Повышение уровня благоустройства дворовых территорий детскими игровыми площадками. 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4664" y="3779912"/>
            <a:ext cx="6172200" cy="38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Индикаторы муниципальной программы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0648" y="4283968"/>
          <a:ext cx="6388223" cy="4265237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7886"/>
                <a:gridCol w="786490"/>
                <a:gridCol w="778603"/>
                <a:gridCol w="733565"/>
                <a:gridCol w="682471"/>
                <a:gridCol w="809208"/>
              </a:tblGrid>
              <a:tr h="5554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8750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благоустроенных дворовых, общественных территорий,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85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Доля граждан, принявших участие в решении вопросов развития городской среды от общего количества граждан в возрасте от 14 лет, проживающих на территории города,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9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Количество реализованных комплексных проектов создания комфортной городской среды, отобранных на конкурсной,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благоустроенных дворовых территорий (детских, игровых площадок) , ед.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2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по программе: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14,3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80,3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39,3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0"/>
            <a:ext cx="5750396" cy="1524000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Муниципальная программа «Переселение граждан из аварийного жилищного фонда и улучшение жилищных условий населения в муниципальном образовании «город Северобайкальск»</a:t>
            </a:r>
          </a:p>
        </p:txBody>
      </p:sp>
      <p:pic>
        <p:nvPicPr>
          <p:cNvPr id="4" name="Рисунок 3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32656" y="1547664"/>
            <a:ext cx="6192688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Обеспечение комфортных условий проживания, повышение качества и условий жизни населения на территории МО «город Северобайкальск» Повышение доступности жилья и качества жилищного обеспечения населения, обеспечение комфортной среды обитания и жизнедеятельности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656" y="2699792"/>
            <a:ext cx="6264696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Улучшение жилищных условий для граждан, проживающих в жилищном фонде, признанном ветхим, аварийным и непригодным для проживания в соответствии с установленными стандартами;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Обеспечение жильем на условиях договора социального найма граждан с низким уровнем доходов, проживающих в государственном или муниципальном жилищном фонде; 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Улучшение жилищных условий граждан, проживающих в зоне Бурятского участка </a:t>
            </a:r>
            <a:r>
              <a:rPr lang="ru-RU" sz="1300" dirty="0" err="1" smtClean="0">
                <a:latin typeface="Times New Roman" pitchFamily="18" charset="0"/>
                <a:cs typeface="Times New Roman" pitchFamily="18" charset="0"/>
              </a:rPr>
              <a:t>БАМа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в жилищном фонде, признанном непригодным для проживания, с ликвидацией существующего ветхого и аварийного жилищного фонда после переселения граждан.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32656" y="4932040"/>
            <a:ext cx="6172200" cy="38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Индикаторы муниципальной программы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88640" y="5508104"/>
          <a:ext cx="6388223" cy="28651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7886"/>
                <a:gridCol w="786490"/>
                <a:gridCol w="778603"/>
                <a:gridCol w="733565"/>
                <a:gridCol w="682471"/>
                <a:gridCol w="809208"/>
              </a:tblGrid>
              <a:tr h="5554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переселенных граждан,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чел.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262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321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39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Площадь ветхого и аварийного жилья признанного до 1 января 2017 г. в установленном порядке аварийным и подлежащим сносу в связи с физическим износом в процессе эксплуатации, тыс. м2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6,4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98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Количество отремонтированного жилищного фонда (Квартир, домов) , ед.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894412" cy="821440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259632"/>
          <a:ext cx="5805264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Содержимое 3"/>
          <p:cNvGraphicFramePr>
            <a:graphicFrameLocks/>
          </p:cNvGraphicFramePr>
          <p:nvPr/>
        </p:nvGraphicFramePr>
        <p:xfrm>
          <a:off x="116632" y="3563888"/>
          <a:ext cx="5904656" cy="2592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0" y="6228184"/>
          <a:ext cx="609329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Рисунок 6" descr="164376.pn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332656" y="395536"/>
            <a:ext cx="6172200" cy="38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Индикаторы муниципальной программы</a:t>
            </a: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0648" y="1115616"/>
          <a:ext cx="6388223" cy="402218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7886"/>
                <a:gridCol w="786490"/>
                <a:gridCol w="778603"/>
                <a:gridCol w="733565"/>
                <a:gridCol w="682471"/>
                <a:gridCol w="809208"/>
              </a:tblGrid>
              <a:tr h="55543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289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молодых семей, получивших свидетельства о праве на получение социальной выплаты на приобретение (строительство) жилого помещения, семей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123920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семей, переселяемых из жилых помещений, расположенных в зоне Байкало-Амурской магистрали, признанных непригодными для проживания, и (или) из жилых домов и многоквартирных домов, признанных аварийными и не подлежащими реконструкции ,  семей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1698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по программе: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25,6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77,0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105,8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69,65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79,58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Рисунок 5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6632" y="366184"/>
            <a:ext cx="5976664" cy="821440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Муниципальная программа «Благоустройство на территории муниципального образования «город Северобайкальск»</a:t>
            </a:r>
          </a:p>
        </p:txBody>
      </p:sp>
      <p:pic>
        <p:nvPicPr>
          <p:cNvPr id="4" name="Рисунок 3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04664" y="1547664"/>
            <a:ext cx="6192688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Создание системы комплексного благоустройства города, направленной на улучшение качества жизни горожан, отвечающей требованиям и статусу г. Северобайкальск»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664" y="2411760"/>
            <a:ext cx="6264696" cy="5760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Содержание и благоустройство городской территории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4664" y="3059832"/>
            <a:ext cx="6172200" cy="38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Индикаторы муниципальной программы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0648" y="3419872"/>
          <a:ext cx="6388223" cy="53340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7886"/>
                <a:gridCol w="786490"/>
                <a:gridCol w="778603"/>
                <a:gridCol w="733565"/>
                <a:gridCol w="682471"/>
                <a:gridCol w="809208"/>
              </a:tblGrid>
              <a:tr h="55465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33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Количество световых точек уличного освещения, осветительных приборов, установленных на территории города (на 31 декабря текущего года), шт.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1110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1123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1146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1169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1192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273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Площадь цветочных клумб , кв.м.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3733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3733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3733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3733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3733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1303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Количество зеленых насаждений в городском благоустройстве (на 31 декабря текущего года) , шт.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1570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1595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3150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 Содержание территории городского кладбища (площадь обслуживания) , Га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13,7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547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5. Число отловленных безнадзорных животных, особь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30365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6. Оснащение детским и спортивным оборудованием дворовых территорий (нарастающим итогом к 2014 году) , кол.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7243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7. Наличие остановочных павильонов на автобусных остановках города,  шт.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по программе: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146,5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52,8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108,8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60,3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49,18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966420" cy="132549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Муниципальная программа "Управление муниципальным имуществом в муниципальном образовании "город Северобайкальск"</a:t>
            </a:r>
          </a:p>
        </p:txBody>
      </p:sp>
      <p:pic>
        <p:nvPicPr>
          <p:cNvPr id="4" name="Рисунок 3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04664" y="1979712"/>
            <a:ext cx="6192688" cy="576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повышение эффективности управления и использования муниципального имущества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4664" y="2771800"/>
            <a:ext cx="6264696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обеспечение сохранности имущества, приведение его в нормативное состояние и соответствие установленным санитарным и техническим правилам и нормам, иным требованиям законодательства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регистрация права собственности на объекты недвижимости (сооружения)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4664" y="4283968"/>
            <a:ext cx="6172200" cy="38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Индикаторы муниципальной программы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0648" y="5004048"/>
          <a:ext cx="6388223" cy="204216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7886"/>
                <a:gridCol w="786490"/>
                <a:gridCol w="778603"/>
                <a:gridCol w="733565"/>
                <a:gridCol w="682471"/>
                <a:gridCol w="809208"/>
              </a:tblGrid>
              <a:tr h="55465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633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оформленных прав муниципальной собственности на объекты недвижимости от общего количества объектов, учтенных в реестре муниципальной собственности,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98,8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99,8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по программе: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35,8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66,0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750396" cy="67742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Муниципальная программа "Градостроительная деятельность в муниципальном образовании «город Северобайкальск»</a:t>
            </a:r>
          </a:p>
        </p:txBody>
      </p:sp>
      <p:pic>
        <p:nvPicPr>
          <p:cNvPr id="4" name="Рисунок 3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404664" y="1187624"/>
            <a:ext cx="6192688" cy="1584176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Устойчивое развитие территории города Северобайкальск на основе оптимизации функционально-планировочной структуры территорий городских районов для обеспечения комфортных условий жизнедеятельности человека и формирования благоприятного инвестиционного климата», а также на корректировку действующих и подготовку новых документов территориального планирования и градостроительного зонирования города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656" y="2843808"/>
            <a:ext cx="6264696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Соблюдение государственных интересов в области градостроительной деятельности для устойчивого развития населенных пунктов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Повышение эффективности системы использования земель для реализации социальных задач, инвестиционных проектов в совокупности с увеличением доходов местного бюджета за счет земельных платежей</a:t>
            </a:r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4664" y="3995936"/>
            <a:ext cx="6172200" cy="38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Индикаторы муниципальной программы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260648" y="4355976"/>
          <a:ext cx="6388223" cy="460741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597886"/>
                <a:gridCol w="786490"/>
                <a:gridCol w="778603"/>
                <a:gridCol w="733565"/>
                <a:gridCol w="682471"/>
                <a:gridCol w="809208"/>
              </a:tblGrid>
              <a:tr h="55465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4501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разработанных проектов планировки в общем объеме проектов к разработке,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2. Количество зарегистрированных прав на земельные участки,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184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109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3. Доля многоквартирных домов, расположенных на земельных участках, в отношении которых осуществлен государственный кадастровый учет .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117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4. Наполняемость федеральной информационной адресной системы, %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48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492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территории муниципального образования, на которой актуализированы результаты государственной кадастровой оценки земель , %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677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по программе: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11,15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4,67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5,22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2,46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2,46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251520"/>
            <a:ext cx="6172200" cy="53340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Муниципальная программа "Чистая вода»</a:t>
            </a:r>
          </a:p>
        </p:txBody>
      </p:sp>
      <p:pic>
        <p:nvPicPr>
          <p:cNvPr id="4" name="Рисунок 3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32656" y="1043608"/>
            <a:ext cx="6192688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 Программы: Обеспечение население города качественным питьевым центральным водоснабжением</a:t>
            </a:r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656" y="2195736"/>
            <a:ext cx="6264696" cy="115212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Бесперебойная, безаварийная работа системы центрального водоснабжения, обеспечивающая население, предприятия, организации и объекты соцкультбыта города питьевой водой, отвечающей санитарным нормам и правилам</a:t>
            </a: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6672" y="3995936"/>
            <a:ext cx="6172200" cy="38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Индикаторы муниципальной программы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0648" y="4644008"/>
          <a:ext cx="6408712" cy="230425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06218"/>
                <a:gridCol w="789013"/>
                <a:gridCol w="781100"/>
                <a:gridCol w="735918"/>
                <a:gridCol w="684660"/>
                <a:gridCol w="811803"/>
              </a:tblGrid>
              <a:tr h="71771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6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Доля населения города, обеспеченного качественной питьевой водой из систем централизованного водоснабжения, %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92,7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99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по программе: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млн. руб.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16,33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123,55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5750396" cy="1524000"/>
          </a:xfrm>
        </p:spPr>
        <p:txBody>
          <a:bodyPr>
            <a:normAutofit/>
          </a:bodyPr>
          <a:lstStyle/>
          <a:p>
            <a:r>
              <a:rPr lang="ru-RU" sz="2200" dirty="0">
                <a:latin typeface="Times New Roman" pitchFamily="18" charset="0"/>
                <a:cs typeface="Times New Roman" pitchFamily="18" charset="0"/>
              </a:rPr>
              <a:t>Муниципальная программа "Противодействие экстремизму и профилактика терроризма на территории муниципального образования "город Северобайкальск"</a:t>
            </a:r>
          </a:p>
        </p:txBody>
      </p:sp>
      <p:pic>
        <p:nvPicPr>
          <p:cNvPr id="4" name="Рисунок 3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32656" y="1835696"/>
            <a:ext cx="6192688" cy="79208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Профилактика и предупреждение проявлений экстремизма, расовой и национальной неприязни</a:t>
            </a:r>
          </a:p>
          <a:p>
            <a:pPr algn="just"/>
            <a:endParaRPr lang="ru-RU" sz="1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648" y="2843808"/>
            <a:ext cx="6264696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</a:p>
          <a:p>
            <a:pPr algn="ctr">
              <a:buFont typeface="Wingdings" pitchFamily="2" charset="2"/>
              <a:buChar char="Ø"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Предотвращение фактов проявления терроризма и экстремизма</a:t>
            </a:r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76672" y="3995936"/>
            <a:ext cx="6172200" cy="38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Индикаторы муниципальной программы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0648" y="4788024"/>
          <a:ext cx="6408712" cy="230425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06218"/>
                <a:gridCol w="789013"/>
                <a:gridCol w="781100"/>
                <a:gridCol w="735918"/>
                <a:gridCol w="684660"/>
                <a:gridCol w="811803"/>
              </a:tblGrid>
              <a:tr h="71771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465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зарегистрированных фактов проявления  экстремизма, расовой и национальной неприязни, ед.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по программе: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15,0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16,0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8640" y="251520"/>
            <a:ext cx="6172200" cy="1253488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Муниципальная программа "Защита от чрезвычайных ситуаций территории муниципального образования "город Северобайкальск"</a:t>
            </a:r>
          </a:p>
        </p:txBody>
      </p:sp>
      <p:pic>
        <p:nvPicPr>
          <p:cNvPr id="4" name="Рисунок 3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32656" y="1691680"/>
            <a:ext cx="6192688" cy="1008112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Цель Программы: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Развитие эффективной системы защиты населения и территории города в области гражданской обороны, чрезвычайных ситуаций природного и техногенного характера, обеспечения пожарной безопасности, гражданской обороны и мобилизационной подготовке предприятий города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656" y="2843808"/>
            <a:ext cx="6264696" cy="16561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Задачи Программы: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в предупреждении и ликвидации последствий ЧС в границах городского округа, обеспечение первичных мер пожарной безопасности в границах городского округа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Организация и осуществление мероприятий по мобилизационной подготовке муниципальных предприятий и учреждений, находящихся на территории городского округа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404664" y="4499992"/>
            <a:ext cx="6172200" cy="389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Индикаторы муниципальной программы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260648" y="5148064"/>
          <a:ext cx="6408712" cy="2165324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606218"/>
                <a:gridCol w="789013"/>
                <a:gridCol w="781100"/>
                <a:gridCol w="735918"/>
                <a:gridCol w="684660"/>
                <a:gridCol w="811803"/>
              </a:tblGrid>
              <a:tr h="71771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Наименование индикатора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2020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2021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2024 год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504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1.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Уменьшение количества чрезвычайных ситуаций на территории города, ед.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Количество оповещаемых жителей города, тыс. чел.</a:t>
                      </a:r>
                      <a:endParaRPr lang="ru-RU" sz="1200" b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2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399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План по программе: 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тыс. руб.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5,4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4,8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Сведения об объеме муниципального долга МО «город Северобайкальск»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90308595"/>
              </p:ext>
            </p:extLst>
          </p:nvPr>
        </p:nvGraphicFramePr>
        <p:xfrm>
          <a:off x="260648" y="2195736"/>
          <a:ext cx="6264697" cy="528925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368361"/>
                <a:gridCol w="1451576"/>
                <a:gridCol w="1222380"/>
                <a:gridCol w="1222380"/>
              </a:tblGrid>
              <a:tr h="6304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Показатели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 на </a:t>
                      </a:r>
                      <a:r>
                        <a:rPr lang="ru-RU" sz="1200" dirty="0" smtClean="0">
                          <a:effectLst/>
                        </a:rPr>
                        <a:t>01.01.2023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 на </a:t>
                      </a:r>
                      <a:r>
                        <a:rPr lang="ru-RU" sz="1200" dirty="0" smtClean="0">
                          <a:effectLst/>
                        </a:rPr>
                        <a:t>01.01.2024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Прогноз на </a:t>
                      </a:r>
                      <a:r>
                        <a:rPr lang="ru-RU" sz="1200" dirty="0" smtClean="0">
                          <a:effectLst/>
                        </a:rPr>
                        <a:t>01.01.2025</a:t>
                      </a:r>
                      <a:endParaRPr lang="ru-RU" sz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65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 </a:t>
                      </a:r>
                      <a:r>
                        <a:rPr lang="ru-RU" sz="1200" b="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долг (руб.)</a:t>
                      </a:r>
                      <a:r>
                        <a:rPr lang="ru-RU" sz="12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в том числе:</a:t>
                      </a:r>
                      <a:endParaRPr lang="ru-RU" sz="12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21 906 229,00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14 906 229,00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4 906 229,00</a:t>
                      </a:r>
                      <a:endParaRPr lang="ru-RU" sz="1400" b="0" dirty="0"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1214452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3972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 - бюджетные </a:t>
                      </a:r>
                      <a:r>
                        <a:rPr lang="ru-RU" sz="1200" dirty="0">
                          <a:effectLst/>
                        </a:rPr>
                        <a:t>кредиты, привлеченные в бюджет </a:t>
                      </a:r>
                      <a:r>
                        <a:rPr lang="ru-RU" sz="1200" baseline="0" dirty="0" smtClean="0">
                          <a:effectLst/>
                        </a:rPr>
                        <a:t> муниципального образования </a:t>
                      </a:r>
                      <a:r>
                        <a:rPr lang="ru-RU" sz="1200" dirty="0" smtClean="0">
                          <a:effectLst/>
                        </a:rPr>
                        <a:t>от </a:t>
                      </a:r>
                      <a:r>
                        <a:rPr lang="ru-RU" sz="1200" dirty="0">
                          <a:effectLst/>
                        </a:rPr>
                        <a:t>других бюджетов бюджетной системы Российской Федерации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0,00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809514">
                <a:tc>
                  <a:txBody>
                    <a:bodyPr/>
                    <a:lstStyle/>
                    <a:p>
                      <a:pPr marL="0" lvl="0" indent="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3972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 - кредиты</a:t>
                      </a:r>
                      <a:r>
                        <a:rPr lang="ru-RU" sz="1200" dirty="0">
                          <a:effectLst/>
                        </a:rPr>
                        <a:t>, полученные </a:t>
                      </a:r>
                      <a:r>
                        <a:rPr lang="ru-RU" sz="1200" dirty="0" smtClean="0">
                          <a:effectLst/>
                        </a:rPr>
                        <a:t>муниципальным образованием от </a:t>
                      </a:r>
                      <a:r>
                        <a:rPr lang="ru-RU" sz="1200" dirty="0">
                          <a:effectLst/>
                        </a:rPr>
                        <a:t>кредитных организаций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21 906 229,00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14 906 229,00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4 906 229,00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70511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32956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 - муниципальные  гарантии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0,0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  <a:tr h="1163717">
                <a:tc>
                  <a:txBody>
                    <a:bodyPr/>
                    <a:lstStyle/>
                    <a:p>
                      <a:pPr marL="90170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29565" algn="l"/>
                        </a:tabLst>
                      </a:pPr>
                      <a:r>
                        <a:rPr lang="ru-RU" sz="1200" dirty="0" smtClean="0">
                          <a:effectLst/>
                        </a:rPr>
                        <a:t>Общая долговая нагрузка к общему годовому объему доходов местного бюджета без учета безвозмездных поступлений, %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7,5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pic>
        <p:nvPicPr>
          <p:cNvPr id="5" name="Рисунок 4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92696" y="6084168"/>
            <a:ext cx="5904656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График работы:</a:t>
            </a:r>
          </a:p>
          <a:p>
            <a:r>
              <a:rPr lang="ru-RU" dirty="0" smtClean="0"/>
              <a:t>ПН – ЧТ: с 8.00 до 17.00 (обед с 12.00 до 13.00)</a:t>
            </a:r>
          </a:p>
          <a:p>
            <a:r>
              <a:rPr lang="ru-RU" dirty="0" smtClean="0"/>
              <a:t>ПТ: с 8.00 до 12.00</a:t>
            </a:r>
          </a:p>
          <a:p>
            <a:r>
              <a:rPr lang="ru-RU" dirty="0" smtClean="0"/>
              <a:t>СБ, ВС выходные дни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3746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Контакты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8680" y="1115616"/>
            <a:ext cx="5760640" cy="216024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Финансовое управление администрации муниципального образования «город Северобайкальск»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Сайт. </a:t>
            </a: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https://egov-buryatia.ru/gsevbk/deyatelnost-/finansy-i-byudzhet/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89_severobaykalsk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58787" y="3199765"/>
            <a:ext cx="5940425" cy="274447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04664" y="7308304"/>
            <a:ext cx="6120680" cy="15121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Адрес: 67 1700, Республика Бурятия,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 Северобайкальск, пр. Ленинградский , д. 7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Тел. (факс) 8 (30130)2-23-37</a:t>
            </a:r>
          </a:p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e-mail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: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  <a:hlinkClick r:id="rId5"/>
              </a:rPr>
              <a:t>sevbk_fu@mail.ru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ea typeface="Segoe UI" pitchFamily="34" charset="0"/>
                <a:cs typeface="Times New Roman" pitchFamily="18" charset="0"/>
              </a:rPr>
              <a:t>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164376.png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965456"/>
          </a:xfrm>
        </p:spPr>
        <p:txBody>
          <a:bodyPr>
            <a:normAutofit fontScale="90000"/>
          </a:bodyPr>
          <a:lstStyle/>
          <a:p>
            <a:r>
              <a:rPr lang="ru-RU" sz="2900" dirty="0" smtClean="0">
                <a:latin typeface="Times New Roman" pitchFamily="18" charset="0"/>
                <a:cs typeface="Times New Roman" pitchFamily="18" charset="0"/>
              </a:rPr>
              <a:t>Основные показатели социально-экономического развития </a:t>
            </a:r>
            <a:endParaRPr lang="ru-RU" sz="29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60648" y="1619672"/>
          <a:ext cx="5832648" cy="2376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 descr="16437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  <p:graphicFrame>
        <p:nvGraphicFramePr>
          <p:cNvPr id="6" name="Содержимое 3"/>
          <p:cNvGraphicFramePr>
            <a:graphicFrameLocks/>
          </p:cNvGraphicFramePr>
          <p:nvPr/>
        </p:nvGraphicFramePr>
        <p:xfrm>
          <a:off x="404664" y="4355976"/>
          <a:ext cx="5750396" cy="4022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179512"/>
            <a:ext cx="5750396" cy="936104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Основные направления налоговой политики на 2022 -2024 годы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60648" y="1115616"/>
            <a:ext cx="3168352" cy="18722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мониторинг на постоянной основе поступлений по налоговым и неналоговым платежам в бюджет города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9648" y="1115616"/>
            <a:ext cx="2979712" cy="187220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межведомственное взаимодействие для повышения эффективности администрирования налоговых и неналоговых платежей и погашения задолженности по этим платежам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0648" y="3131840"/>
            <a:ext cx="3168352" cy="18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выявление причин неплатежей крупнейших недоимщиков и выработка рекомендации по принятию мер к снижению образовавшейся задолженности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89648" y="3131840"/>
            <a:ext cx="2979712" cy="18002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усиление земельного контроля, контроль за осуществлением продажи имущества и сдачи в аренду муниципальной собственности с максимальной выгодой для местного бюджета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0648" y="5076056"/>
            <a:ext cx="3168352" cy="17281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повышение уровня собираемости налогов и сборов, усиление налоговой дисциплины, сокращение недоимки, принятие мер по мобилизации дополнительных доходов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689648" y="5076056"/>
            <a:ext cx="2979712" cy="172819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проведение информационной кампании, направленной на повышение финансовой грамотности населения, на побуждение к своевременному исполнению платежных обязательств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60648" y="6948264"/>
            <a:ext cx="6336704" cy="2016224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dirty="0">
                <a:latin typeface="Times New Roman" pitchFamily="18" charset="0"/>
                <a:cs typeface="Times New Roman" pitchFamily="18" charset="0"/>
              </a:rPr>
              <a:t>продолжение работы Комиссии по повышению доходной части, снижению убыточности, предупреждению банкротства организации и легализации заработной платы в муниципальном образовании «город Северобайкальск», по заслушиванию должников, имеющих задолженность по налоговым и неналоговым платежам, обеспечению поступлений доходов в бюджет города, по рассмотрению организаций с признаками выплаты «серой» заработной платы, в целях выявления и пресечения схем минимизации налогов, совершенствования методов контроля легализации «теневой» заработной платы</a:t>
            </a:r>
            <a:endParaRPr lang="ru-RU" sz="1500" dirty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342900" y="179512"/>
            <a:ext cx="5822404" cy="11521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направления бюджетной политики на 2022 -2024 годы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0648" y="1403648"/>
            <a:ext cx="3168352" cy="129614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обеспечение сбалансированности и устойчивости местного бюджета, сохранение долговой устойчивости в сложившихся условиях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3016" y="1403648"/>
            <a:ext cx="3024336" cy="1296144"/>
          </a:xfrm>
          <a:prstGeom prst="rect">
            <a:avLst/>
          </a:prstGeom>
        </p:spPr>
        <p:style>
          <a:lnRef idx="1">
            <a:schemeClr val="dk1"/>
          </a:lnRef>
          <a:fillRef idx="1001">
            <a:schemeClr val="lt2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повышение эффективности использовании бюджетных средств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0648" y="2915816"/>
            <a:ext cx="3168352" cy="223224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err="1"/>
              <a:t>приоритизация</a:t>
            </a:r>
            <a:r>
              <a:rPr lang="ru-RU" sz="1600" dirty="0"/>
              <a:t> расходов местного бюджета исходя из прогноза доходов местного бюджета, источников финансирования дефицита местного бюджета и с учетом закрепленных за муниципальным образованием «город Северобайкальск» полномочий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3016" y="2915816"/>
            <a:ext cx="3096344" cy="93610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недопущение наличия просроченной кредиторской и дебиторской задолженности местного бюджета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573016" y="3995936"/>
            <a:ext cx="3096344" cy="2808312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недопущение принятия новых расходных обязательств, не обеспеченных доходными источниками, недопущения установления расходных обязательств, не связанных с решением вопросов, отнесенных </a:t>
            </a:r>
            <a:r>
              <a:rPr lang="ru-RU" sz="1600" u="sng" dirty="0">
                <a:hlinkClick r:id="rId2"/>
              </a:rPr>
              <a:t>Конституцией</a:t>
            </a:r>
            <a:r>
              <a:rPr lang="ru-RU" sz="1600" dirty="0"/>
              <a:t> Российской Федерации и федеральными законами к полномочиям органов местного самоуправления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60648" y="5292080"/>
            <a:ext cx="3168352" cy="1296144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обеспечение открытости и прозрачности бюджетного процесса, доступности информации о муниципальных финансах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60648" y="6732240"/>
            <a:ext cx="3168352" cy="2160240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обеспечение контроля за законностью, своевременностью, достижением целей, показателей и результатов реализации муниципальных программ, направленных на достижение целей федеральных, региональных и национальных проектов (программ)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73016" y="6948264"/>
            <a:ext cx="3096344" cy="1512168"/>
          </a:xfrm>
          <a:prstGeom prst="rect">
            <a:avLst/>
          </a:prstGeom>
        </p:spPr>
        <p:style>
          <a:lnRef idx="1">
            <a:schemeClr val="accent3"/>
          </a:lnRef>
          <a:fillRef idx="1001">
            <a:schemeClr val="lt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/>
              <a:t>обеспечение уровня минимального размера оплаты труда не ниже уровня, утвержденного Правительством Российской Федерации</a:t>
            </a:r>
            <a:endParaRPr lang="ru-RU" sz="1600" dirty="0">
              <a:solidFill>
                <a:sysClr val="windowText" lastClr="000000"/>
              </a:solidFill>
            </a:endParaRPr>
          </a:p>
        </p:txBody>
      </p:sp>
      <p:pic>
        <p:nvPicPr>
          <p:cNvPr id="15" name="Рисунок 14" descr="164376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Доходы местного бюджета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164376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21288" y="0"/>
            <a:ext cx="836712" cy="971600"/>
          </a:xfrm>
          <a:prstGeom prst="rect">
            <a:avLst/>
          </a:prstGeom>
        </p:spPr>
      </p:pic>
      <p:pic>
        <p:nvPicPr>
          <p:cNvPr id="6" name="Рисунок 5" descr="budget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8641" y="2123729"/>
            <a:ext cx="6336704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5788</TotalTime>
  <Words>5992</Words>
  <Application>Microsoft Office PowerPoint</Application>
  <PresentationFormat>Экран (4:3)</PresentationFormat>
  <Paragraphs>1349</Paragraphs>
  <Slides>58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Слайд 1</vt:lpstr>
      <vt:lpstr>Уважаемые жители города Северобайкальска!</vt:lpstr>
      <vt:lpstr>Слайд 3</vt:lpstr>
      <vt:lpstr>Основные характеристики бюджета </vt:lpstr>
      <vt:lpstr>Основные показатели социально-экономического развития </vt:lpstr>
      <vt:lpstr>Основные показатели социально-экономического развития </vt:lpstr>
      <vt:lpstr>Основные направления налоговой политики на 2022 -2024 годы</vt:lpstr>
      <vt:lpstr>Основные направления бюджетной политики на 2022 -2024 годы</vt:lpstr>
      <vt:lpstr>Доходы местного бюджета </vt:lpstr>
      <vt:lpstr>Доходы местного бюджета  (млн. руб.)</vt:lpstr>
      <vt:lpstr>Неналоговые доходы (млн. руб.)</vt:lpstr>
      <vt:lpstr>Структура безвозмездных поступлений (млн. руб.)</vt:lpstr>
      <vt:lpstr>Перечень крупных налогоплательщиков на территории МО «город Северобайкальск»</vt:lpstr>
      <vt:lpstr>Законодательство по предоставлению налоговых льгот</vt:lpstr>
      <vt:lpstr>Расходы местного бюджета </vt:lpstr>
      <vt:lpstr>Что  такое расходы бюджета?</vt:lpstr>
      <vt:lpstr>Слайд 17</vt:lpstr>
      <vt:lpstr>Функциональная структура расходов местного бюджета  (млн. руб.)</vt:lpstr>
      <vt:lpstr>Общегосударственные вопросы</vt:lpstr>
      <vt:lpstr>Национальная безопасность и правоохранительная деятельность</vt:lpstr>
      <vt:lpstr>Национальная экономика</vt:lpstr>
      <vt:lpstr>Жилищно-коммунальное хозяйство</vt:lpstr>
      <vt:lpstr>Охрана окружающей среды</vt:lpstr>
      <vt:lpstr>Образование</vt:lpstr>
      <vt:lpstr>Культура, кинематография</vt:lpstr>
      <vt:lpstr>Здравоохранение</vt:lpstr>
      <vt:lpstr>Социальная политика</vt:lpstr>
      <vt:lpstr>Физическая культура и спорт</vt:lpstr>
      <vt:lpstr>Средства массовой информации</vt:lpstr>
      <vt:lpstr>Муниципальные программы</vt:lpstr>
      <vt:lpstr>Муниципальная программа "Развитие образования в муниципальном образовании "город Северобайкальск"</vt:lpstr>
      <vt:lpstr>Индикаторы муниципальной программы</vt:lpstr>
      <vt:lpstr>Индикаторы муниципальной программы</vt:lpstr>
      <vt:lpstr>Муниципальная программа "Развитие физической культуры и спорта в муниципальном образовании "город Северобайкальск"</vt:lpstr>
      <vt:lpstr>Муниципальная программа «Молодежь города Северобайкальск»</vt:lpstr>
      <vt:lpstr>Муниципальная программа «Развитие отрасли «Культура» и средств массовой информации»</vt:lpstr>
      <vt:lpstr>Слайд 37</vt:lpstr>
      <vt:lpstr>Слайд 38</vt:lpstr>
      <vt:lpstr>Муниципальная программа «Социальная политика в муниципальном образовании  «город Северобайкальск»</vt:lpstr>
      <vt:lpstr>Слайд 40</vt:lpstr>
      <vt:lpstr>Муниципальная программа "Повышение эффективности муниципального управления"</vt:lpstr>
      <vt:lpstr>Слайд 42</vt:lpstr>
      <vt:lpstr>Муниципальная программа "Экономическое развитие"</vt:lpstr>
      <vt:lpstr>Слайд 44</vt:lpstr>
      <vt:lpstr>Муниципальная программа "Обеспечение правопорядка на территории муниципального образования "город Северобайкальск"</vt:lpstr>
      <vt:lpstr>Муниципальная программа "Развитие жилищно-коммунального хозяйства в муниципальном образовании "город Северобайкальск"</vt:lpstr>
      <vt:lpstr>Муниципальная программа "Комплексное развитие транспортной инфраструктуры муниципального образования «город Северобайкальск"</vt:lpstr>
      <vt:lpstr>Муниципальная программа «Формирование современной городской среды муниципального образования «город Северобайкальск»</vt:lpstr>
      <vt:lpstr>Муниципальная программа «Переселение граждан из аварийного жилищного фонда и улучшение жилищных условий населения в муниципальном образовании «город Северобайкальск»</vt:lpstr>
      <vt:lpstr>Слайд 50</vt:lpstr>
      <vt:lpstr>Муниципальная программа «Благоустройство на территории муниципального образования «город Северобайкальск»</vt:lpstr>
      <vt:lpstr>Муниципальная программа "Управление муниципальным имуществом в муниципальном образовании "город Северобайкальск"</vt:lpstr>
      <vt:lpstr>Муниципальная программа "Градостроительная деятельность в муниципальном образовании «город Северобайкальск»</vt:lpstr>
      <vt:lpstr>Муниципальная программа "Чистая вода»</vt:lpstr>
      <vt:lpstr>Муниципальная программа "Противодействие экстремизму и профилактика терроризма на территории муниципального образования "город Северобайкальск"</vt:lpstr>
      <vt:lpstr>Муниципальная программа "Защита от чрезвычайных ситуаций территории муниципального образования "город Северобайкальск"</vt:lpstr>
      <vt:lpstr>Сведения об объеме муниципального долга МО «город Северобайкальск»</vt:lpstr>
      <vt:lpstr>Контакты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svet_a</dc:creator>
  <cp:lastModifiedBy>svet_a</cp:lastModifiedBy>
  <cp:revision>289</cp:revision>
  <dcterms:created xsi:type="dcterms:W3CDTF">2022-04-25T07:14:10Z</dcterms:created>
  <dcterms:modified xsi:type="dcterms:W3CDTF">2022-05-06T00:25:14Z</dcterms:modified>
</cp:coreProperties>
</file>